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300" r:id="rId2"/>
    <p:sldId id="263" r:id="rId3"/>
    <p:sldId id="271" r:id="rId4"/>
    <p:sldId id="275" r:id="rId5"/>
    <p:sldId id="304" r:id="rId6"/>
    <p:sldId id="309" r:id="rId7"/>
    <p:sldId id="312" r:id="rId8"/>
    <p:sldId id="302" r:id="rId9"/>
    <p:sldId id="303" r:id="rId10"/>
    <p:sldId id="310" r:id="rId11"/>
    <p:sldId id="306" r:id="rId12"/>
    <p:sldId id="305" r:id="rId13"/>
    <p:sldId id="311" r:id="rId14"/>
    <p:sldId id="264"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9" autoAdjust="0"/>
    <p:restoredTop sz="78373" autoAdjust="0"/>
  </p:normalViewPr>
  <p:slideViewPr>
    <p:cSldViewPr snapToGrid="0">
      <p:cViewPr varScale="1">
        <p:scale>
          <a:sx n="47" d="100"/>
          <a:sy n="47" d="100"/>
        </p:scale>
        <p:origin x="54" y="186"/>
      </p:cViewPr>
      <p:guideLst>
        <p:guide orient="horz" pos="2160"/>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2020/12/21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大家晚上好好，我是张斌艳，我今天汇报的论文是</a:t>
            </a:r>
            <a:r>
              <a:rPr lang="en-US" altLang="zh-CN"/>
              <a:t>EMNLP2020</a:t>
            </a:r>
            <a:r>
              <a:rPr lang="zh-CN" altLang="en-US"/>
              <a:t>年的一篇利用改进后的加权</a:t>
            </a:r>
            <a:r>
              <a:rPr lang="en-US" altLang="zh-CN"/>
              <a:t>GCN</a:t>
            </a:r>
            <a:r>
              <a:rPr lang="zh-CN" altLang="en-US"/>
              <a:t>做共享情感分析和方面情感分析任务。</a:t>
            </a:r>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10</a:t>
            </a:fld>
            <a:endParaRPr lang="zh-CN" altLang="en-US"/>
          </a:p>
        </p:txBody>
      </p:sp>
    </p:spTree>
    <p:extLst>
      <p:ext uri="{BB962C8B-B14F-4D97-AF65-F5344CB8AC3E}">
        <p14:creationId xmlns:p14="http://schemas.microsoft.com/office/powerpoint/2010/main" val="1285015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表</a:t>
            </a:r>
            <a:r>
              <a:rPr lang="en-US" altLang="zh-CN"/>
              <a:t>3</a:t>
            </a:r>
            <a:r>
              <a:rPr lang="zh-CN" altLang="en-US"/>
              <a:t>：具有相应标签的</a:t>
            </a:r>
            <a:r>
              <a:rPr lang="en-US" altLang="zh-CN"/>
              <a:t>BERT</a:t>
            </a:r>
            <a:r>
              <a:rPr lang="zh-CN" altLang="en-US"/>
              <a:t>（</a:t>
            </a:r>
            <a:r>
              <a:rPr lang="en-US" altLang="zh-CN"/>
              <a:t>comp</a:t>
            </a:r>
            <a:r>
              <a:rPr lang="zh-CN" altLang="en-US"/>
              <a:t>），</a:t>
            </a:r>
            <a:r>
              <a:rPr lang="en-US" altLang="zh-CN"/>
              <a:t>BERT-GCN</a:t>
            </a:r>
            <a:r>
              <a:rPr lang="zh-CN" altLang="en-US"/>
              <a:t>（</a:t>
            </a:r>
            <a:r>
              <a:rPr lang="en-US" altLang="zh-CN"/>
              <a:t>comp</a:t>
            </a:r>
            <a:r>
              <a:rPr lang="zh-CN" altLang="en-US"/>
              <a:t>）和</a:t>
            </a:r>
            <a:r>
              <a:rPr lang="en-US" altLang="zh-CN"/>
              <a:t>BERT-WGCN</a:t>
            </a:r>
            <a:r>
              <a:rPr lang="zh-CN" altLang="en-US"/>
              <a:t>的方面情感分析任务的权重可视化。</a:t>
            </a:r>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11</a:t>
            </a:fld>
            <a:endParaRPr lang="zh-CN" altLang="en-US"/>
          </a:p>
        </p:txBody>
      </p:sp>
    </p:spTree>
    <p:extLst>
      <p:ext uri="{BB962C8B-B14F-4D97-AF65-F5344CB8AC3E}">
        <p14:creationId xmlns:p14="http://schemas.microsoft.com/office/powerpoint/2010/main" val="3663471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12</a:t>
            </a:fld>
            <a:endParaRPr lang="zh-CN" altLang="en-US"/>
          </a:p>
        </p:txBody>
      </p:sp>
    </p:spTree>
    <p:extLst>
      <p:ext uri="{BB962C8B-B14F-4D97-AF65-F5344CB8AC3E}">
        <p14:creationId xmlns:p14="http://schemas.microsoft.com/office/powerpoint/2010/main" val="1832954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13</a:t>
            </a:fld>
            <a:endParaRPr lang="zh-CN" altLang="en-US"/>
          </a:p>
        </p:txBody>
      </p:sp>
    </p:spTree>
    <p:extLst>
      <p:ext uri="{BB962C8B-B14F-4D97-AF65-F5344CB8AC3E}">
        <p14:creationId xmlns:p14="http://schemas.microsoft.com/office/powerpoint/2010/main" val="3559794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接下来我们将从以下几个方面来介绍这篇文章</a:t>
            </a:r>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以往做共享的情感分析和方面情感分析任务主要从以下两个方面入手，一</a:t>
            </a:r>
            <a:r>
              <a:rPr lang="zh-CN" altLang="zh-CN" sz="1800">
                <a:effectLst/>
                <a:ea typeface="宋体" panose="02010600030101010101" pitchFamily="2" charset="-122"/>
                <a:cs typeface="Times New Roman" panose="02020603050405020304" pitchFamily="18" charset="0"/>
              </a:rPr>
              <a:t>是</a:t>
            </a:r>
            <a:r>
              <a:rPr lang="zh-CN" altLang="zh-CN" sz="1800">
                <a:effectLst/>
                <a:highlight>
                  <a:srgbClr val="FFFF00"/>
                </a:highlight>
                <a:ea typeface="宋体" panose="02010600030101010101" pitchFamily="2" charset="-122"/>
                <a:cs typeface="Times New Roman" panose="02020603050405020304" pitchFamily="18" charset="0"/>
              </a:rPr>
              <a:t>利用预训练</a:t>
            </a:r>
            <a:r>
              <a:rPr lang="zh-CN" altLang="zh-CN" sz="1800">
                <a:effectLst/>
                <a:ea typeface="宋体" panose="02010600030101010101" pitchFamily="2" charset="-122"/>
                <a:cs typeface="Times New Roman" panose="02020603050405020304" pitchFamily="18" charset="0"/>
              </a:rPr>
              <a:t>的语言模型，例如</a:t>
            </a:r>
            <a:r>
              <a:rPr lang="en-US" altLang="zh-CN" sz="1800">
                <a:effectLst/>
                <a:ea typeface="宋体" panose="02010600030101010101" pitchFamily="2" charset="-122"/>
                <a:cs typeface="Times New Roman" panose="02020603050405020304" pitchFamily="18" charset="0"/>
              </a:rPr>
              <a:t>ELMo</a:t>
            </a:r>
            <a:r>
              <a:rPr lang="zh-CN" altLang="en-US" sz="1800">
                <a:effectLst/>
                <a:ea typeface="宋体" panose="02010600030101010101" pitchFamily="2" charset="-122"/>
                <a:cs typeface="Times New Roman" panose="02020603050405020304" pitchFamily="18" charset="0"/>
              </a:rPr>
              <a:t>，</a:t>
            </a:r>
            <a:r>
              <a:rPr lang="en-US" altLang="zh-CN" sz="1800">
                <a:effectLst/>
                <a:latin typeface="宋体" panose="02010600030101010101" pitchFamily="2" charset="-122"/>
                <a:cs typeface="Times New Roman" panose="02020603050405020304" pitchFamily="18" charset="0"/>
              </a:rPr>
              <a:t>BERT</a:t>
            </a:r>
            <a:r>
              <a:rPr lang="zh-CN" altLang="zh-CN" sz="1800">
                <a:effectLst/>
                <a:ea typeface="宋体" panose="02010600030101010101" pitchFamily="2" charset="-122"/>
                <a:cs typeface="Times New Roman" panose="02020603050405020304" pitchFamily="18" charset="0"/>
              </a:rPr>
              <a:t>和</a:t>
            </a:r>
            <a:r>
              <a:rPr lang="en-US" altLang="zh-CN" sz="1800">
                <a:effectLst/>
                <a:ea typeface="宋体" panose="02010600030101010101" pitchFamily="2" charset="-122"/>
                <a:cs typeface="Times New Roman" panose="02020603050405020304" pitchFamily="18" charset="0"/>
              </a:rPr>
              <a:t>XLNet</a:t>
            </a:r>
            <a:r>
              <a:rPr lang="zh-CN" altLang="zh-CN" sz="1800">
                <a:effectLst/>
                <a:ea typeface="宋体" panose="02010600030101010101" pitchFamily="2" charset="-122"/>
                <a:cs typeface="Times New Roman" panose="02020603050405020304" pitchFamily="18" charset="0"/>
              </a:rPr>
              <a:t>，有效地减轻了特征工程工作量</a:t>
            </a:r>
            <a:r>
              <a:rPr lang="zh-CN" altLang="en-US" sz="1800">
                <a:effectLst/>
                <a:ea typeface="宋体" panose="02010600030101010101" pitchFamily="2" charset="-122"/>
                <a:cs typeface="Times New Roman" panose="02020603050405020304" pitchFamily="18" charset="0"/>
              </a:rPr>
              <a:t>。二是</a:t>
            </a:r>
            <a:r>
              <a:rPr lang="zh-CN" altLang="zh-CN" sz="1800">
                <a:effectLst/>
                <a:highlight>
                  <a:srgbClr val="FFFF00"/>
                </a:highlight>
                <a:ea typeface="宋体" panose="02010600030101010101" pitchFamily="2" charset="-122"/>
                <a:cs typeface="Times New Roman" panose="02020603050405020304" pitchFamily="18" charset="0"/>
              </a:rPr>
              <a:t>利用主观句子的句法结构</a:t>
            </a:r>
            <a:r>
              <a:rPr lang="zh-CN" altLang="zh-CN" sz="1800">
                <a:effectLst/>
                <a:ea typeface="宋体" panose="02010600030101010101" pitchFamily="2" charset="-122"/>
                <a:cs typeface="Times New Roman" panose="02020603050405020304" pitchFamily="18" charset="0"/>
              </a:rPr>
              <a:t>，并认为在情感分析中需要考虑单词之间的交互，但是即使是最新的基于注意力的模型也无法充分捕捉到这一点。 </a:t>
            </a:r>
            <a:r>
              <a:rPr lang="zh-CN" altLang="en-US" sz="1800">
                <a:effectLst/>
                <a:ea typeface="宋体" panose="02010600030101010101" pitchFamily="2" charset="-122"/>
                <a:cs typeface="Times New Roman" panose="02020603050405020304" pitchFamily="18" charset="0"/>
              </a:rPr>
              <a:t>比如例句“</a:t>
            </a:r>
            <a:r>
              <a:rPr lang="zh-CN" altLang="zh-CN" sz="1800">
                <a:effectLst/>
                <a:ea typeface="宋体" panose="02010600030101010101" pitchFamily="2" charset="-122"/>
                <a:cs typeface="Times New Roman" panose="02020603050405020304" pitchFamily="18" charset="0"/>
              </a:rPr>
              <a:t>它的大小很理想，重量是可以接受的</a:t>
            </a:r>
            <a:r>
              <a:rPr lang="zh-CN" altLang="en-US" sz="1800">
                <a:effectLst/>
                <a:ea typeface="宋体" panose="02010600030101010101" pitchFamily="2" charset="-122"/>
                <a:cs typeface="Times New Roman" panose="02020603050405020304" pitchFamily="18" charset="0"/>
              </a:rPr>
              <a:t>”，</a:t>
            </a:r>
            <a:r>
              <a:rPr lang="zh-CN" altLang="zh-CN" sz="1800">
                <a:effectLst/>
                <a:ea typeface="宋体" panose="02010600030101010101" pitchFamily="2" charset="-122"/>
                <a:cs typeface="Times New Roman" panose="02020603050405020304" pitchFamily="18" charset="0"/>
              </a:rPr>
              <a:t>在这种情况下，注意力模型通常会错误地将</a:t>
            </a:r>
            <a:r>
              <a:rPr lang="en-US" altLang="zh-CN" sz="1800">
                <a:effectLst/>
                <a:ea typeface="宋体" panose="02010600030101010101" pitchFamily="2" charset="-122"/>
                <a:cs typeface="Times New Roman" panose="02020603050405020304" pitchFamily="18" charset="0"/>
              </a:rPr>
              <a:t>acceptable</a:t>
            </a:r>
            <a:r>
              <a:rPr lang="zh-CN" altLang="zh-CN" sz="1800">
                <a:effectLst/>
                <a:ea typeface="宋体" panose="02010600030101010101" pitchFamily="2" charset="-122"/>
                <a:cs typeface="Times New Roman" panose="02020603050405020304" pitchFamily="18" charset="0"/>
              </a:rPr>
              <a:t>识别为对尺寸最关注的词。</a:t>
            </a:r>
            <a:endParaRPr lang="en-US" altLang="zh-CN"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800">
                <a:effectLst/>
                <a:ea typeface="宋体" panose="02010600030101010101" pitchFamily="2" charset="-122"/>
                <a:cs typeface="Times New Roman" panose="02020603050405020304" pitchFamily="18" charset="0"/>
              </a:rPr>
              <a:t>尽管</a:t>
            </a:r>
            <a:r>
              <a:rPr lang="zh-CN" altLang="en-US" sz="1800">
                <a:effectLst/>
                <a:ea typeface="宋体" panose="02010600030101010101" pitchFamily="2" charset="-122"/>
                <a:cs typeface="Times New Roman" panose="02020603050405020304" pitchFamily="18" charset="0"/>
              </a:rPr>
              <a:t>以往方法</a:t>
            </a:r>
            <a:r>
              <a:rPr lang="zh-CN" altLang="zh-CN" sz="1800">
                <a:effectLst/>
                <a:ea typeface="宋体" panose="02010600030101010101" pitchFamily="2" charset="-122"/>
                <a:cs typeface="Times New Roman" panose="02020603050405020304" pitchFamily="18" charset="0"/>
              </a:rPr>
              <a:t>大大提高了</a:t>
            </a:r>
            <a:r>
              <a:rPr lang="en-US" altLang="zh-CN" sz="1800">
                <a:effectLst/>
                <a:ea typeface="宋体" panose="02010600030101010101" pitchFamily="2" charset="-122"/>
                <a:cs typeface="Times New Roman" panose="02020603050405020304" pitchFamily="18" charset="0"/>
              </a:rPr>
              <a:t>SA</a:t>
            </a:r>
            <a:r>
              <a:rPr lang="zh-CN" altLang="zh-CN" sz="1800">
                <a:effectLst/>
                <a:ea typeface="宋体" panose="02010600030101010101" pitchFamily="2" charset="-122"/>
                <a:cs typeface="Times New Roman" panose="02020603050405020304" pitchFamily="18" charset="0"/>
              </a:rPr>
              <a:t>和</a:t>
            </a:r>
            <a:r>
              <a:rPr lang="en-US" altLang="zh-CN" sz="1800">
                <a:effectLst/>
                <a:ea typeface="宋体" panose="02010600030101010101" pitchFamily="2" charset="-122"/>
                <a:cs typeface="Times New Roman" panose="02020603050405020304" pitchFamily="18" charset="0"/>
              </a:rPr>
              <a:t>ABSA</a:t>
            </a:r>
            <a:r>
              <a:rPr lang="zh-CN" altLang="en-US" sz="1800">
                <a:effectLst/>
                <a:ea typeface="宋体" panose="02010600030101010101" pitchFamily="2" charset="-122"/>
                <a:cs typeface="Times New Roman" panose="02020603050405020304" pitchFamily="18" charset="0"/>
              </a:rPr>
              <a:t>任务</a:t>
            </a:r>
            <a:r>
              <a:rPr lang="zh-CN" altLang="zh-CN" sz="1800">
                <a:effectLst/>
                <a:ea typeface="宋体" panose="02010600030101010101" pitchFamily="2" charset="-122"/>
                <a:cs typeface="Times New Roman" panose="02020603050405020304" pitchFamily="18" charset="0"/>
              </a:rPr>
              <a:t>的最新准确性，但在情感分类方面仍然存在一些挑战。依赖关系的类型多种多样，每个关系的相应单词可能具有不同的词性（</a:t>
            </a:r>
            <a:r>
              <a:rPr lang="en-US" altLang="zh-CN" sz="1800">
                <a:effectLst/>
                <a:ea typeface="宋体" panose="02010600030101010101" pitchFamily="2" charset="-122"/>
                <a:cs typeface="Times New Roman" panose="02020603050405020304" pitchFamily="18" charset="0"/>
              </a:rPr>
              <a:t>POS</a:t>
            </a:r>
            <a:r>
              <a:rPr lang="zh-CN" altLang="zh-CN" sz="1800">
                <a:effectLst/>
                <a:ea typeface="宋体" panose="02010600030101010101" pitchFamily="2" charset="-122"/>
                <a:cs typeface="Times New Roman" panose="02020603050405020304" pitchFamily="18" charset="0"/>
              </a:rPr>
              <a:t>）标签。这些语法信息也应该影响</a:t>
            </a:r>
            <a:r>
              <a:rPr lang="en-US" altLang="zh-CN" sz="1800">
                <a:effectLst/>
                <a:ea typeface="宋体" panose="02010600030101010101" pitchFamily="2" charset="-122"/>
                <a:cs typeface="Times New Roman" panose="02020603050405020304" pitchFamily="18" charset="0"/>
              </a:rPr>
              <a:t>GCN</a:t>
            </a:r>
            <a:r>
              <a:rPr lang="zh-CN" altLang="zh-CN" sz="1800">
                <a:effectLst/>
                <a:ea typeface="宋体" panose="02010600030101010101" pitchFamily="2" charset="-122"/>
                <a:cs typeface="Times New Roman" panose="02020603050405020304" pitchFamily="18" charset="0"/>
              </a:rPr>
              <a:t>的消息传递过程。如图</a:t>
            </a:r>
            <a:r>
              <a:rPr lang="en-US" altLang="zh-CN" sz="1800">
                <a:effectLst/>
                <a:ea typeface="宋体" panose="02010600030101010101" pitchFamily="2" charset="-122"/>
                <a:cs typeface="Times New Roman" panose="02020603050405020304" pitchFamily="18" charset="0"/>
              </a:rPr>
              <a:t>1</a:t>
            </a:r>
            <a:r>
              <a:rPr lang="zh-CN" altLang="zh-CN" sz="1800">
                <a:effectLst/>
                <a:ea typeface="宋体" panose="02010600030101010101" pitchFamily="2" charset="-122"/>
                <a:cs typeface="Times New Roman" panose="02020603050405020304" pitchFamily="18" charset="0"/>
              </a:rPr>
              <a:t>所示，关系（</a:t>
            </a:r>
            <a:r>
              <a:rPr lang="en-US" altLang="zh-CN" sz="1800">
                <a:effectLst/>
                <a:ea typeface="宋体" panose="02010600030101010101" pitchFamily="2" charset="-122"/>
                <a:cs typeface="Times New Roman" panose="02020603050405020304" pitchFamily="18" charset="0"/>
              </a:rPr>
              <a:t>“ det</a:t>
            </a:r>
            <a:r>
              <a:rPr lang="zh-CN" altLang="zh-CN" sz="1800">
                <a:effectLst/>
                <a:ea typeface="宋体" panose="02010600030101010101" pitchFamily="2" charset="-122"/>
                <a:cs typeface="Times New Roman" panose="02020603050405020304" pitchFamily="18" charset="0"/>
              </a:rPr>
              <a:t>（</a:t>
            </a:r>
            <a:r>
              <a:rPr lang="en-US" altLang="zh-CN" sz="1800">
                <a:effectLst/>
                <a:ea typeface="宋体" panose="02010600030101010101" pitchFamily="2" charset="-122"/>
                <a:cs typeface="Times New Roman" panose="02020603050405020304" pitchFamily="18" charset="0"/>
              </a:rPr>
              <a:t>vehicle-3</a:t>
            </a:r>
            <a:r>
              <a:rPr lang="zh-CN" altLang="zh-CN" sz="1800">
                <a:effectLst/>
                <a:ea typeface="宋体" panose="02010600030101010101" pitchFamily="2" charset="-122"/>
                <a:cs typeface="Times New Roman" panose="02020603050405020304" pitchFamily="18" charset="0"/>
              </a:rPr>
              <a:t>，</a:t>
            </a:r>
            <a:r>
              <a:rPr lang="en-US" altLang="zh-CN" sz="1800">
                <a:effectLst/>
                <a:ea typeface="宋体" panose="02010600030101010101" pitchFamily="2" charset="-122"/>
                <a:cs typeface="Times New Roman" panose="02020603050405020304" pitchFamily="18" charset="0"/>
              </a:rPr>
              <a:t>a-2</a:t>
            </a:r>
            <a:r>
              <a:rPr lang="zh-CN" altLang="zh-CN" sz="1800">
                <a:effectLst/>
                <a:ea typeface="宋体" panose="02010600030101010101" pitchFamily="2" charset="-122"/>
                <a:cs typeface="Times New Roman" panose="02020603050405020304" pitchFamily="18" charset="0"/>
              </a:rPr>
              <a:t>）</a:t>
            </a:r>
            <a:r>
              <a:rPr lang="en-US" altLang="zh-CN" sz="1800">
                <a:effectLst/>
                <a:ea typeface="宋体" panose="02010600030101010101" pitchFamily="2" charset="-122"/>
                <a:cs typeface="Times New Roman" panose="02020603050405020304" pitchFamily="18" charset="0"/>
              </a:rPr>
              <a:t>”</a:t>
            </a:r>
            <a:r>
              <a:rPr lang="zh-CN" altLang="zh-CN" sz="1800">
                <a:effectLst/>
                <a:ea typeface="宋体" panose="02010600030101010101" pitchFamily="2" charset="-122"/>
                <a:cs typeface="Times New Roman" panose="02020603050405020304" pitchFamily="18" charset="0"/>
              </a:rPr>
              <a:t>）对极性的影响比句子</a:t>
            </a:r>
            <a:r>
              <a:rPr lang="en-US" altLang="zh-CN" sz="1800">
                <a:effectLst/>
                <a:ea typeface="宋体" panose="02010600030101010101" pitchFamily="2" charset="-122"/>
                <a:cs typeface="Times New Roman" panose="02020603050405020304" pitchFamily="18" charset="0"/>
              </a:rPr>
              <a:t>“ nsubj</a:t>
            </a:r>
            <a:r>
              <a:rPr lang="zh-CN" altLang="zh-CN" sz="1800">
                <a:effectLst/>
                <a:ea typeface="宋体" panose="02010600030101010101" pitchFamily="2" charset="-122"/>
                <a:cs typeface="Times New Roman" panose="02020603050405020304" pitchFamily="18" charset="0"/>
              </a:rPr>
              <a:t>（</a:t>
            </a:r>
            <a:r>
              <a:rPr lang="en-US" altLang="zh-CN" sz="1800">
                <a:effectLst/>
                <a:ea typeface="宋体" panose="02010600030101010101" pitchFamily="2" charset="-122"/>
                <a:cs typeface="Times New Roman" panose="02020603050405020304" pitchFamily="18" charset="0"/>
              </a:rPr>
              <a:t>worthwhile-14</a:t>
            </a:r>
            <a:r>
              <a:rPr lang="zh-CN" altLang="zh-CN" sz="1800">
                <a:effectLst/>
                <a:ea typeface="宋体" panose="02010600030101010101" pitchFamily="2" charset="-122"/>
                <a:cs typeface="Times New Roman" panose="02020603050405020304" pitchFamily="18" charset="0"/>
              </a:rPr>
              <a:t>，</a:t>
            </a:r>
            <a:r>
              <a:rPr lang="en-US" altLang="zh-CN" sz="1800">
                <a:effectLst/>
                <a:ea typeface="宋体" panose="02010600030101010101" pitchFamily="2" charset="-122"/>
                <a:cs typeface="Times New Roman" panose="02020603050405020304" pitchFamily="18" charset="0"/>
              </a:rPr>
              <a:t>film-11</a:t>
            </a:r>
            <a:r>
              <a:rPr lang="zh-CN" altLang="zh-CN" sz="1800">
                <a:effectLst/>
                <a:ea typeface="宋体" panose="02010600030101010101" pitchFamily="2" charset="-122"/>
                <a:cs typeface="Times New Roman" panose="02020603050405020304" pitchFamily="18" charset="0"/>
              </a:rPr>
              <a:t>）</a:t>
            </a:r>
            <a:r>
              <a:rPr lang="en-US" altLang="zh-CN" sz="1800">
                <a:effectLst/>
                <a:ea typeface="宋体" panose="02010600030101010101" pitchFamily="2" charset="-122"/>
                <a:cs typeface="Times New Roman" panose="02020603050405020304" pitchFamily="18" charset="0"/>
              </a:rPr>
              <a:t>”</a:t>
            </a:r>
            <a:r>
              <a:rPr lang="zh-CN" altLang="zh-CN" sz="1800">
                <a:effectLst/>
                <a:ea typeface="宋体" panose="02010600030101010101" pitchFamily="2" charset="-122"/>
                <a:cs typeface="Times New Roman" panose="02020603050405020304" pitchFamily="18" charset="0"/>
              </a:rPr>
              <a:t>中的关系小。</a:t>
            </a:r>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800">
                <a:effectLst/>
                <a:ea typeface="宋体" panose="02010600030101010101" pitchFamily="2" charset="-122"/>
                <a:cs typeface="Times New Roman" panose="02020603050405020304" pitchFamily="18" charset="0"/>
              </a:rPr>
              <a:t>本文去</a:t>
            </a:r>
            <a:r>
              <a:rPr lang="zh-CN" altLang="zh-CN" sz="1800">
                <a:effectLst/>
                <a:highlight>
                  <a:srgbClr val="FFFF00"/>
                </a:highlight>
                <a:ea typeface="宋体" panose="02010600030101010101" pitchFamily="2" charset="-122"/>
                <a:cs typeface="Times New Roman" panose="02020603050405020304" pitchFamily="18" charset="0"/>
              </a:rPr>
              <a:t>编码更多的语法特征</a:t>
            </a:r>
            <a:r>
              <a:rPr lang="zh-CN" altLang="zh-CN" sz="1800">
                <a:effectLst/>
                <a:ea typeface="宋体" panose="02010600030101010101" pitchFamily="2" charset="-122"/>
                <a:cs typeface="Times New Roman" panose="02020603050405020304" pitchFamily="18" charset="0"/>
              </a:rPr>
              <a:t>，并以组合的方式利用预训练的模型和语法解析</a:t>
            </a:r>
            <a:r>
              <a:rPr lang="zh-CN" altLang="en-US" sz="1800">
                <a:effectLst/>
                <a:ea typeface="宋体" panose="02010600030101010101" pitchFamily="2" charset="-122"/>
                <a:cs typeface="Times New Roman" panose="02020603050405020304" pitchFamily="18" charset="0"/>
              </a:rPr>
              <a:t>充分挖掘信息</a:t>
            </a:r>
            <a:r>
              <a:rPr lang="zh-CN" altLang="zh-CN" sz="1800">
                <a:effectLst/>
                <a:ea typeface="宋体" panose="02010600030101010101" pitchFamily="2" charset="-122"/>
                <a:cs typeface="Times New Roman" panose="02020603050405020304" pitchFamily="18" charset="0"/>
              </a:rPr>
              <a:t>。</a:t>
            </a:r>
            <a:r>
              <a:rPr lang="zh-CN" altLang="en-US" sz="1800">
                <a:effectLst/>
                <a:ea typeface="宋体" panose="02010600030101010101" pitchFamily="2" charset="-122"/>
                <a:cs typeface="Times New Roman" panose="02020603050405020304" pitchFamily="18" charset="0"/>
              </a:rPr>
              <a:t>提出一种新的</a:t>
            </a:r>
            <a:r>
              <a:rPr lang="zh-CN" altLang="zh-CN" sz="1800">
                <a:effectLst/>
                <a:ea typeface="宋体" panose="02010600030101010101" pitchFamily="2" charset="-122"/>
                <a:cs typeface="Times New Roman" panose="02020603050405020304" pitchFamily="18" charset="0"/>
              </a:rPr>
              <a:t>加权图卷积网络（</a:t>
            </a:r>
            <a:r>
              <a:rPr lang="en-US" altLang="zh-CN" sz="1800">
                <a:effectLst/>
                <a:ea typeface="宋体" panose="02010600030101010101" pitchFamily="2" charset="-122"/>
                <a:cs typeface="Times New Roman" panose="02020603050405020304" pitchFamily="18" charset="0"/>
              </a:rPr>
              <a:t>WGCN</a:t>
            </a:r>
            <a:r>
              <a:rPr lang="zh-CN" altLang="zh-CN" sz="1800">
                <a:effectLst/>
                <a:ea typeface="宋体" panose="02010600030101010101" pitchFamily="2" charset="-122"/>
                <a:cs typeface="Times New Roman" panose="02020603050405020304" pitchFamily="18" charset="0"/>
              </a:rPr>
              <a:t>）与</a:t>
            </a:r>
            <a:r>
              <a:rPr lang="en-US" altLang="zh-CN" sz="1800">
                <a:effectLst/>
                <a:ea typeface="宋体" panose="02010600030101010101" pitchFamily="2" charset="-122"/>
                <a:cs typeface="Times New Roman" panose="02020603050405020304" pitchFamily="18" charset="0"/>
              </a:rPr>
              <a:t>BERT</a:t>
            </a:r>
            <a:r>
              <a:rPr lang="zh-CN" altLang="zh-CN" sz="1800">
                <a:effectLst/>
                <a:ea typeface="宋体" panose="02010600030101010101" pitchFamily="2" charset="-122"/>
                <a:cs typeface="Times New Roman" panose="02020603050405020304" pitchFamily="18" charset="0"/>
              </a:rPr>
              <a:t>一起使用</a:t>
            </a:r>
            <a:r>
              <a:rPr lang="zh-CN" altLang="en-US" sz="1800">
                <a:effectLst/>
                <a:ea typeface="宋体" panose="02010600030101010101" pitchFamily="2" charset="-122"/>
                <a:cs typeface="Times New Roman" panose="02020603050405020304" pitchFamily="18" charset="0"/>
              </a:rPr>
              <a:t>，</a:t>
            </a:r>
            <a:r>
              <a:rPr lang="en-US" altLang="zh-CN" sz="1800">
                <a:effectLst/>
                <a:latin typeface="宋体" panose="02010600030101010101" pitchFamily="2" charset="-122"/>
                <a:cs typeface="Times New Roman" panose="02020603050405020304" pitchFamily="18" charset="0"/>
              </a:rPr>
              <a:t>WGCN</a:t>
            </a:r>
            <a:r>
              <a:rPr lang="zh-CN" altLang="zh-CN" sz="1800">
                <a:effectLst/>
                <a:ea typeface="宋体" panose="02010600030101010101" pitchFamily="2" charset="-122"/>
                <a:cs typeface="Times New Roman" panose="02020603050405020304" pitchFamily="18" charset="0"/>
              </a:rPr>
              <a:t>在</a:t>
            </a:r>
            <a:r>
              <a:rPr lang="en-US" altLang="zh-CN" sz="1800">
                <a:effectLst/>
                <a:ea typeface="宋体" panose="02010600030101010101" pitchFamily="2" charset="-122"/>
                <a:cs typeface="Times New Roman" panose="02020603050405020304" pitchFamily="18" charset="0"/>
              </a:rPr>
              <a:t>GCN</a:t>
            </a:r>
            <a:r>
              <a:rPr lang="zh-CN" altLang="zh-CN" sz="1800">
                <a:effectLst/>
                <a:ea typeface="宋体" panose="02010600030101010101" pitchFamily="2" charset="-122"/>
                <a:cs typeface="Times New Roman" panose="02020603050405020304" pitchFamily="18" charset="0"/>
              </a:rPr>
              <a:t>的基础上进行了改进，以对丰富的语法信息进行建模。</a:t>
            </a:r>
            <a:r>
              <a:rPr lang="en-US" altLang="zh-CN" sz="1800">
                <a:effectLst/>
                <a:highlight>
                  <a:srgbClr val="FFFF00"/>
                </a:highlight>
                <a:ea typeface="宋体" panose="02010600030101010101" pitchFamily="2" charset="-122"/>
                <a:cs typeface="Times New Roman" panose="02020603050405020304" pitchFamily="18" charset="0"/>
              </a:rPr>
              <a:t>WGCN</a:t>
            </a:r>
            <a:r>
              <a:rPr lang="zh-CN" altLang="zh-CN" sz="1800">
                <a:effectLst/>
                <a:highlight>
                  <a:srgbClr val="FFFF00"/>
                </a:highlight>
                <a:ea typeface="宋体" panose="02010600030101010101" pitchFamily="2" charset="-122"/>
                <a:cs typeface="Times New Roman" panose="02020603050405020304" pitchFamily="18" charset="0"/>
              </a:rPr>
              <a:t>中的邻接矩阵不仅表示依赖关系的二进制表示形式，还表示依赖关系的类型以及所涉及单词的词性（</a:t>
            </a:r>
            <a:r>
              <a:rPr lang="en-US" altLang="zh-CN" sz="1800">
                <a:effectLst/>
                <a:highlight>
                  <a:srgbClr val="FFFF00"/>
                </a:highlight>
                <a:ea typeface="宋体" panose="02010600030101010101" pitchFamily="2" charset="-122"/>
                <a:cs typeface="Times New Roman" panose="02020603050405020304" pitchFamily="18" charset="0"/>
              </a:rPr>
              <a:t>POS</a:t>
            </a:r>
            <a:r>
              <a:rPr lang="zh-CN" altLang="zh-CN" sz="1800">
                <a:effectLst/>
                <a:highlight>
                  <a:srgbClr val="FFFF00"/>
                </a:highlight>
                <a:ea typeface="宋体" panose="02010600030101010101" pitchFamily="2" charset="-122"/>
                <a:cs typeface="Times New Roman" panose="02020603050405020304" pitchFamily="18" charset="0"/>
              </a:rPr>
              <a:t>）类别</a:t>
            </a:r>
            <a:r>
              <a:rPr lang="zh-CN" altLang="zh-CN" sz="1800">
                <a:effectLst/>
                <a:ea typeface="宋体" panose="02010600030101010101" pitchFamily="2" charset="-122"/>
                <a:cs typeface="Times New Roman" panose="02020603050405020304" pitchFamily="18" charset="0"/>
              </a:rPr>
              <a:t>。</a:t>
            </a:r>
            <a:r>
              <a:rPr lang="zh-CN" altLang="zh-CN" sz="1800">
                <a:effectLst/>
                <a:highlight>
                  <a:srgbClr val="FFFF00"/>
                </a:highlight>
                <a:ea typeface="宋体" panose="02010600030101010101" pitchFamily="2" charset="-122"/>
                <a:cs typeface="Times New Roman" panose="02020603050405020304" pitchFamily="18" charset="0"/>
              </a:rPr>
              <a:t>首先，</a:t>
            </a:r>
            <a:r>
              <a:rPr lang="zh-CN" altLang="zh-CN" sz="1800">
                <a:effectLst/>
                <a:ea typeface="宋体" panose="02010600030101010101" pitchFamily="2" charset="-122"/>
                <a:cs typeface="Times New Roman" panose="02020603050405020304" pitchFamily="18" charset="0"/>
              </a:rPr>
              <a:t>将文本的输入序列解析为基于单词的句法特征，作为</a:t>
            </a:r>
            <a:r>
              <a:rPr lang="en-US" altLang="zh-CN" sz="1800">
                <a:effectLst/>
                <a:ea typeface="宋体" panose="02010600030101010101" pitchFamily="2" charset="-122"/>
                <a:cs typeface="Times New Roman" panose="02020603050405020304" pitchFamily="18" charset="0"/>
              </a:rPr>
              <a:t>WGCN</a:t>
            </a:r>
            <a:r>
              <a:rPr lang="zh-CN" altLang="zh-CN" sz="1800">
                <a:effectLst/>
                <a:ea typeface="宋体" panose="02010600030101010101" pitchFamily="2" charset="-122"/>
                <a:cs typeface="Times New Roman" panose="02020603050405020304" pitchFamily="18" charset="0"/>
              </a:rPr>
              <a:t>的输入。 </a:t>
            </a:r>
            <a:r>
              <a:rPr lang="zh-CN" altLang="zh-CN" sz="1800">
                <a:effectLst/>
                <a:highlight>
                  <a:srgbClr val="FFFF00"/>
                </a:highlight>
                <a:ea typeface="宋体" panose="02010600030101010101" pitchFamily="2" charset="-122"/>
                <a:cs typeface="Times New Roman" panose="02020603050405020304" pitchFamily="18" charset="0"/>
              </a:rPr>
              <a:t>同时，</a:t>
            </a:r>
            <a:r>
              <a:rPr lang="zh-CN" altLang="zh-CN" sz="1800">
                <a:effectLst/>
                <a:ea typeface="宋体" panose="02010600030101010101" pitchFamily="2" charset="-122"/>
                <a:cs typeface="Times New Roman" panose="02020603050405020304" pitchFamily="18" charset="0"/>
              </a:rPr>
              <a:t>文本也直接输入到</a:t>
            </a:r>
            <a:r>
              <a:rPr lang="en-US" altLang="zh-CN" sz="1800">
                <a:effectLst/>
                <a:ea typeface="宋体" panose="02010600030101010101" pitchFamily="2" charset="-122"/>
                <a:cs typeface="Times New Roman" panose="02020603050405020304" pitchFamily="18" charset="0"/>
              </a:rPr>
              <a:t>BERT</a:t>
            </a:r>
            <a:r>
              <a:rPr lang="zh-CN" altLang="zh-CN" sz="1800">
                <a:effectLst/>
                <a:ea typeface="宋体" panose="02010600030101010101" pitchFamily="2" charset="-122"/>
                <a:cs typeface="Times New Roman" panose="02020603050405020304" pitchFamily="18" charset="0"/>
              </a:rPr>
              <a:t>中，以实现字词上下文化表示。 这里的</a:t>
            </a:r>
            <a:r>
              <a:rPr lang="zh-CN" altLang="zh-CN" sz="1800">
                <a:effectLst/>
                <a:highlight>
                  <a:srgbClr val="FFFF00"/>
                </a:highlight>
                <a:ea typeface="宋体" panose="02010600030101010101" pitchFamily="2" charset="-122"/>
                <a:cs typeface="Times New Roman" panose="02020603050405020304" pitchFamily="18" charset="0"/>
              </a:rPr>
              <a:t>一个挑战</a:t>
            </a:r>
            <a:r>
              <a:rPr lang="zh-CN" altLang="zh-CN" sz="1800">
                <a:effectLst/>
                <a:ea typeface="宋体" panose="02010600030101010101" pitchFamily="2" charset="-122"/>
                <a:cs typeface="Times New Roman" panose="02020603050405020304" pitchFamily="18" charset="0"/>
              </a:rPr>
              <a:t>是</a:t>
            </a:r>
            <a:r>
              <a:rPr lang="en-US" altLang="zh-CN" sz="1800">
                <a:effectLst/>
                <a:ea typeface="宋体" panose="02010600030101010101" pitchFamily="2" charset="-122"/>
                <a:cs typeface="Times New Roman" panose="02020603050405020304" pitchFamily="18" charset="0"/>
              </a:rPr>
              <a:t>BERT</a:t>
            </a:r>
            <a:r>
              <a:rPr lang="zh-CN" altLang="zh-CN" sz="1800">
                <a:effectLst/>
                <a:ea typeface="宋体" panose="02010600030101010101" pitchFamily="2" charset="-122"/>
                <a:cs typeface="Times New Roman" panose="02020603050405020304" pitchFamily="18" charset="0"/>
              </a:rPr>
              <a:t>的单词单元与</a:t>
            </a:r>
            <a:r>
              <a:rPr lang="en-US" altLang="zh-CN" sz="1800">
                <a:effectLst/>
                <a:ea typeface="宋体" panose="02010600030101010101" pitchFamily="2" charset="-122"/>
                <a:cs typeface="Times New Roman" panose="02020603050405020304" pitchFamily="18" charset="0"/>
              </a:rPr>
              <a:t>WGCN</a:t>
            </a:r>
            <a:r>
              <a:rPr lang="zh-CN" altLang="zh-CN" sz="1800">
                <a:effectLst/>
                <a:ea typeface="宋体" panose="02010600030101010101" pitchFamily="2" charset="-122"/>
                <a:cs typeface="Times New Roman" panose="02020603050405020304" pitchFamily="18" charset="0"/>
              </a:rPr>
              <a:t>的基于单词的句法功能之间的不一致。 第二部分是</a:t>
            </a:r>
            <a:r>
              <a:rPr lang="en-US" altLang="zh-CN" sz="1800">
                <a:effectLst/>
                <a:ea typeface="宋体" panose="02010600030101010101" pitchFamily="2" charset="-122"/>
                <a:cs typeface="Times New Roman" panose="02020603050405020304" pitchFamily="18" charset="0"/>
              </a:rPr>
              <a:t>GCN</a:t>
            </a:r>
            <a:r>
              <a:rPr lang="zh-CN" altLang="zh-CN" sz="1800">
                <a:effectLst/>
                <a:ea typeface="宋体" panose="02010600030101010101" pitchFamily="2" charset="-122"/>
                <a:cs typeface="Times New Roman" panose="02020603050405020304" pitchFamily="18" charset="0"/>
              </a:rPr>
              <a:t>的改革，以利用丰富的语法特征。 第三部分是</a:t>
            </a:r>
            <a:r>
              <a:rPr lang="en-US" altLang="zh-CN" sz="1800">
                <a:effectLst/>
                <a:ea typeface="宋体" panose="02010600030101010101" pitchFamily="2" charset="-122"/>
                <a:cs typeface="Times New Roman" panose="02020603050405020304" pitchFamily="18" charset="0"/>
              </a:rPr>
              <a:t>SA</a:t>
            </a:r>
            <a:r>
              <a:rPr lang="zh-CN" altLang="zh-CN" sz="1800">
                <a:effectLst/>
                <a:ea typeface="宋体" panose="02010600030101010101" pitchFamily="2" charset="-122"/>
                <a:cs typeface="Times New Roman" panose="02020603050405020304" pitchFamily="18" charset="0"/>
              </a:rPr>
              <a:t>和</a:t>
            </a:r>
            <a:r>
              <a:rPr lang="en-US" altLang="zh-CN" sz="1800">
                <a:effectLst/>
                <a:ea typeface="宋体" panose="02010600030101010101" pitchFamily="2" charset="-122"/>
                <a:cs typeface="Times New Roman" panose="02020603050405020304" pitchFamily="18" charset="0"/>
              </a:rPr>
              <a:t>ABSA</a:t>
            </a:r>
            <a:r>
              <a:rPr lang="zh-CN" altLang="zh-CN" sz="1800">
                <a:effectLst/>
                <a:ea typeface="宋体" panose="02010600030101010101" pitchFamily="2" charset="-122"/>
                <a:cs typeface="Times New Roman" panose="02020603050405020304" pitchFamily="18" charset="0"/>
              </a:rPr>
              <a:t>的情感分类器。</a:t>
            </a:r>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5</a:t>
            </a:fld>
            <a:endParaRPr lang="zh-CN" altLang="en-US"/>
          </a:p>
        </p:txBody>
      </p:sp>
    </p:spTree>
    <p:extLst>
      <p:ext uri="{BB962C8B-B14F-4D97-AF65-F5344CB8AC3E}">
        <p14:creationId xmlns:p14="http://schemas.microsoft.com/office/powerpoint/2010/main" val="1757329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为了解决信息不对齐的问题，</a:t>
            </a:r>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6</a:t>
            </a:fld>
            <a:endParaRPr lang="zh-CN" altLang="en-US"/>
          </a:p>
        </p:txBody>
      </p:sp>
    </p:spTree>
    <p:extLst>
      <p:ext uri="{BB962C8B-B14F-4D97-AF65-F5344CB8AC3E}">
        <p14:creationId xmlns:p14="http://schemas.microsoft.com/office/powerpoint/2010/main" val="1434514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7</a:t>
            </a:fld>
            <a:endParaRPr lang="zh-CN" altLang="en-US"/>
          </a:p>
        </p:txBody>
      </p:sp>
    </p:spTree>
    <p:extLst>
      <p:ext uri="{BB962C8B-B14F-4D97-AF65-F5344CB8AC3E}">
        <p14:creationId xmlns:p14="http://schemas.microsoft.com/office/powerpoint/2010/main" val="2972042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8</a:t>
            </a:fld>
            <a:endParaRPr lang="zh-CN" altLang="en-US"/>
          </a:p>
        </p:txBody>
      </p:sp>
    </p:spTree>
    <p:extLst>
      <p:ext uri="{BB962C8B-B14F-4D97-AF65-F5344CB8AC3E}">
        <p14:creationId xmlns:p14="http://schemas.microsoft.com/office/powerpoint/2010/main" val="461973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9</a:t>
            </a:fld>
            <a:endParaRPr lang="zh-CN" altLang="en-US"/>
          </a:p>
        </p:txBody>
      </p:sp>
    </p:spTree>
    <p:extLst>
      <p:ext uri="{BB962C8B-B14F-4D97-AF65-F5344CB8AC3E}">
        <p14:creationId xmlns:p14="http://schemas.microsoft.com/office/powerpoint/2010/main" val="223467077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hasCustomPrompt="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2020/12/21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2020/12/21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2020/12/21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2020/12/21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2020/12/21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2020/12/21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2020/12/21</a:t>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0" y="0"/>
            <a:ext cx="12291084" cy="608944"/>
            <a:chOff x="0" y="0"/>
            <a:chExt cx="12291084"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hyperlink" Target="https://github.com/GT-SALT/MixTex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88625"/>
            <a:ext cx="12204000" cy="2110740"/>
            <a:chOff x="0" y="0"/>
            <a:chExt cx="12204000" cy="2110740"/>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sp>
          <p:nvSpPr>
            <p:cNvPr id="9" name="矩形 8"/>
            <p:cNvSpPr/>
            <p:nvPr/>
          </p:nvSpPr>
          <p:spPr>
            <a:xfrm>
              <a:off x="1003935" y="1342390"/>
              <a:ext cx="3562350" cy="768350"/>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grpSp>
      <p:sp>
        <p:nvSpPr>
          <p:cNvPr id="18" name="矩形 17"/>
          <p:cNvSpPr/>
          <p:nvPr/>
        </p:nvSpPr>
        <p:spPr>
          <a:xfrm>
            <a:off x="0" y="1222426"/>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4014787" y="2113830"/>
            <a:ext cx="7758389" cy="954107"/>
          </a:xfrm>
          <a:prstGeom prst="rect">
            <a:avLst/>
          </a:prstGeom>
        </p:spPr>
        <p:txBody>
          <a:bodyPr wrap="square">
            <a:spAutoFit/>
          </a:bodyPr>
          <a:lstStyle/>
          <a:p>
            <a:pPr algn="ctr"/>
            <a:r>
              <a:rPr lang="en-US" altLang="zh-CN" sz="2800" b="1">
                <a:solidFill>
                  <a:schemeClr val="accent1">
                    <a:lumMod val="50000"/>
                  </a:schemeClr>
                </a:solidFill>
                <a:latin typeface="楷体" panose="02010609060101010101" pitchFamily="49" charset="-122"/>
                <a:ea typeface="楷体" panose="02010609060101010101" pitchFamily="49" charset="-122"/>
              </a:rPr>
              <a:t>EMNLP2020_Sentiment Analysis with Weighted Graph Convolutional Networks</a:t>
            </a:r>
            <a:endParaRPr lang="zh-CN" altLang="en-US" sz="2800" b="1" dirty="0">
              <a:solidFill>
                <a:schemeClr val="accent1">
                  <a:lumMod val="50000"/>
                </a:schemeClr>
              </a:solidFill>
              <a:latin typeface="楷体" panose="02010609060101010101" pitchFamily="49" charset="-122"/>
              <a:ea typeface="楷体" panose="02010609060101010101" pitchFamily="49" charset="-122"/>
            </a:endParaRPr>
          </a:p>
        </p:txBody>
      </p:sp>
      <p:pic>
        <p:nvPicPr>
          <p:cNvPr id="22" name="图片 21"/>
          <p:cNvPicPr>
            <a:picLocks noChangeAspect="1"/>
          </p:cNvPicPr>
          <p:nvPr/>
        </p:nvPicPr>
        <p:blipFill>
          <a:blip r:embed="rId7"/>
          <a:stretch>
            <a:fillRect/>
          </a:stretch>
        </p:blipFill>
        <p:spPr>
          <a:xfrm>
            <a:off x="418823" y="1619416"/>
            <a:ext cx="3378919" cy="25341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图片 23"/>
          <p:cNvPicPr>
            <a:picLocks noChangeAspect="1"/>
          </p:cNvPicPr>
          <p:nvPr/>
        </p:nvPicPr>
        <p:blipFill>
          <a:blip r:embed="rId8"/>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6540496" y="4338310"/>
            <a:ext cx="2147740" cy="365125"/>
          </a:xfrm>
        </p:spPr>
        <p:txBody>
          <a:bodyPr/>
          <a:lstStyle/>
          <a:p>
            <a:pPr algn="l"/>
            <a:r>
              <a:rPr lang="en-US" altLang="zh-CN" sz="1800" u="sng" kern="0">
                <a:solidFill>
                  <a:srgbClr val="0563C1"/>
                </a:solidFill>
                <a:effectLst/>
                <a:latin typeface="NimbusMonL-Regu"/>
                <a:cs typeface="NimbusMonL-Regu"/>
                <a:hlinkClick r:id="rId9"/>
              </a:rPr>
              <a:t>Code &amp; </a:t>
            </a:r>
            <a:r>
              <a:rPr lang="en-US" altLang="zh-CN" sz="1800" u="sng" kern="0">
                <a:solidFill>
                  <a:srgbClr val="0563C1"/>
                </a:solidFill>
                <a:latin typeface="NimbusMonL-Regu"/>
                <a:hlinkClick r:id="rId9">
                  <a:extLst>
                    <a:ext uri="{A12FA001-AC4F-418D-AE19-62706E023703}">
                      <ahyp:hlinkClr xmlns:ahyp="http://schemas.microsoft.com/office/drawing/2018/hyperlinkcolor" val="tx"/>
                    </a:ext>
                  </a:extLst>
                </a:hlinkClick>
              </a:rPr>
              <a:t>data:</a:t>
            </a:r>
            <a:r>
              <a:rPr lang="en-US" altLang="zh-CN" sz="1800" u="sng" kern="0">
                <a:solidFill>
                  <a:srgbClr val="0563C1"/>
                </a:solidFill>
                <a:latin typeface="NimbusMonL-Regu"/>
              </a:rPr>
              <a:t> </a:t>
            </a:r>
            <a:r>
              <a:rPr lang="zh-CN" altLang="en-US" sz="1800" u="sng" kern="0">
                <a:solidFill>
                  <a:srgbClr val="0563C1"/>
                </a:solidFill>
                <a:latin typeface="NimbusMonL-Regu"/>
              </a:rPr>
              <a:t>无</a:t>
            </a:r>
            <a:r>
              <a:rPr lang="en-US" altLang="zh-CN" sz="1800" u="sng" kern="0">
                <a:solidFill>
                  <a:srgbClr val="0563C1"/>
                </a:solidFill>
                <a:effectLst/>
                <a:latin typeface="NimbusMonL-Regu"/>
                <a:cs typeface="NimbusMonL-Regu"/>
              </a:rPr>
              <a:t>.</a:t>
            </a:r>
            <a:endParaRPr lang="zh-CN" altLang="en-US"/>
          </a:p>
        </p:txBody>
      </p:sp>
      <p:sp>
        <p:nvSpPr>
          <p:cNvPr id="2" name="矩形 1"/>
          <p:cNvSpPr/>
          <p:nvPr/>
        </p:nvSpPr>
        <p:spPr>
          <a:xfrm>
            <a:off x="9374505" y="239395"/>
            <a:ext cx="2128520" cy="32194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sp>
        <p:nvSpPr>
          <p:cNvPr id="3" name="矩形 2"/>
          <p:cNvSpPr/>
          <p:nvPr/>
        </p:nvSpPr>
        <p:spPr>
          <a:xfrm>
            <a:off x="7518400" y="604204"/>
            <a:ext cx="4673600" cy="369332"/>
          </a:xfrm>
          <a:prstGeom prst="rect">
            <a:avLst/>
          </a:prstGeom>
        </p:spPr>
        <p:txBody>
          <a:bodyPr wrap="square">
            <a:spAutoFit/>
          </a:bodyPr>
          <a:lstStyle/>
          <a:p>
            <a:r>
              <a:rPr lang="en-US" altLang="zh-CN" b="1" dirty="0">
                <a:solidFill>
                  <a:schemeClr val="bg1"/>
                </a:solidFill>
                <a:latin typeface="Times New Roman" panose="02020603050405020304" pitchFamily="18" charset="0"/>
                <a:cs typeface="Times New Roman" panose="02020603050405020304" pitchFamily="18" charset="0"/>
              </a:rPr>
              <a:t>Advanced Technique of Artificial  Intelligence</a:t>
            </a:r>
          </a:p>
        </p:txBody>
      </p:sp>
      <p:sp>
        <p:nvSpPr>
          <p:cNvPr id="5" name="文本框 4"/>
          <p:cNvSpPr txBox="1"/>
          <p:nvPr/>
        </p:nvSpPr>
        <p:spPr>
          <a:xfrm>
            <a:off x="4706620" y="6133465"/>
            <a:ext cx="2733441" cy="369332"/>
          </a:xfrm>
          <a:prstGeom prst="rect">
            <a:avLst/>
          </a:prstGeom>
          <a:noFill/>
        </p:spPr>
        <p:txBody>
          <a:bodyPr wrap="none" rtlCol="0">
            <a:spAutoFit/>
          </a:bodyPr>
          <a:lstStyle/>
          <a:p>
            <a:r>
              <a:rPr lang="en-US" altLang="zh-CN" sz="1600" b="1">
                <a:solidFill>
                  <a:schemeClr val="bg1">
                    <a:lumMod val="65000"/>
                  </a:schemeClr>
                </a:solidFill>
                <a:latin typeface="黑体" panose="02010609060101010101" pitchFamily="49" charset="-122"/>
                <a:ea typeface="黑体" panose="02010609060101010101" pitchFamily="49" charset="-122"/>
              </a:rPr>
              <a:t>2020.12.21  •  ChongQing</a:t>
            </a:r>
            <a:r>
              <a:rPr lang="en-US" altLang="zh-CN"/>
              <a:t> </a:t>
            </a:r>
            <a:endParaRPr lang="en-US" altLang="zh-CN" dirty="0"/>
          </a:p>
        </p:txBody>
      </p:sp>
      <p:sp>
        <p:nvSpPr>
          <p:cNvPr id="12" name="矩形 11"/>
          <p:cNvSpPr/>
          <p:nvPr/>
        </p:nvSpPr>
        <p:spPr>
          <a:xfrm>
            <a:off x="4310402" y="4925054"/>
            <a:ext cx="6835701" cy="707886"/>
          </a:xfrm>
          <a:prstGeom prst="rect">
            <a:avLst/>
          </a:prstGeom>
        </p:spPr>
        <p:txBody>
          <a:bodyPr wrap="square">
            <a:spAutoFit/>
          </a:bodyPr>
          <a:lstStyle/>
          <a:p>
            <a:pPr algn="ctr"/>
            <a:r>
              <a:rPr lang="en-US" altLang="zh-CN" sz="2000" b="1" dirty="0">
                <a:solidFill>
                  <a:schemeClr val="accent2">
                    <a:lumMod val="50000"/>
                  </a:schemeClr>
                </a:solidFill>
                <a:latin typeface="黑体" panose="02010609060101010101" pitchFamily="49" charset="-122"/>
                <a:ea typeface="黑体" panose="02010609060101010101" pitchFamily="49" charset="-122"/>
              </a:rPr>
              <a:t>Binyan Zhang</a:t>
            </a:r>
          </a:p>
          <a:p>
            <a:pPr algn="ctr"/>
            <a:r>
              <a:rPr lang="en-US" altLang="zh-CN" sz="2000" b="1" dirty="0">
                <a:solidFill>
                  <a:schemeClr val="bg1">
                    <a:lumMod val="65000"/>
                  </a:schemeClr>
                </a:solidFill>
                <a:latin typeface="黑体" panose="02010609060101010101" pitchFamily="49" charset="-122"/>
                <a:ea typeface="黑体" panose="02010609060101010101" pitchFamily="49" charset="-122"/>
              </a:rPr>
              <a:t>zby@2018.cqut.edu.cn</a:t>
            </a:r>
            <a:endParaRPr lang="zh-CN" altLang="en-US" sz="2000" b="1" dirty="0">
              <a:solidFill>
                <a:schemeClr val="bg1">
                  <a:lumMod val="65000"/>
                </a:schemeClr>
              </a:solidFill>
              <a:latin typeface="黑体" panose="02010609060101010101" pitchFamily="49" charset="-122"/>
              <a:ea typeface="黑体" panose="02010609060101010101" pitchFamily="49" charset="-122"/>
            </a:endParaRPr>
          </a:p>
        </p:txBody>
      </p:sp>
      <p:pic>
        <p:nvPicPr>
          <p:cNvPr id="11" name="图片 10">
            <a:extLst>
              <a:ext uri="{FF2B5EF4-FFF2-40B4-BE49-F238E27FC236}">
                <a16:creationId xmlns:a16="http://schemas.microsoft.com/office/drawing/2014/main" id="{21DAA8A8-AF4D-4C97-A312-7486AE655A8D}"/>
              </a:ext>
            </a:extLst>
          </p:cNvPr>
          <p:cNvPicPr>
            <a:picLocks noChangeAspect="1"/>
          </p:cNvPicPr>
          <p:nvPr/>
        </p:nvPicPr>
        <p:blipFill>
          <a:blip r:embed="rId10"/>
          <a:stretch>
            <a:fillRect/>
          </a:stretch>
        </p:blipFill>
        <p:spPr>
          <a:xfrm>
            <a:off x="4706620" y="3426135"/>
            <a:ext cx="6765015" cy="64923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Experiments</a:t>
            </a:r>
          </a:p>
        </p:txBody>
      </p:sp>
      <p:sp>
        <p:nvSpPr>
          <p:cNvPr id="5" name="矩形 4">
            <a:extLst>
              <a:ext uri="{FF2B5EF4-FFF2-40B4-BE49-F238E27FC236}">
                <a16:creationId xmlns:a16="http://schemas.microsoft.com/office/drawing/2014/main" id="{54E34D70-862F-4846-81B2-B8912704530A}"/>
              </a:ext>
            </a:extLst>
          </p:cNvPr>
          <p:cNvSpPr/>
          <p:nvPr/>
        </p:nvSpPr>
        <p:spPr>
          <a:xfrm>
            <a:off x="0" y="153579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pic>
        <p:nvPicPr>
          <p:cNvPr id="6" name="图片 5">
            <a:extLst>
              <a:ext uri="{FF2B5EF4-FFF2-40B4-BE49-F238E27FC236}">
                <a16:creationId xmlns:a16="http://schemas.microsoft.com/office/drawing/2014/main" id="{90D15397-0BB7-40C4-882A-EF7927AAB153}"/>
              </a:ext>
            </a:extLst>
          </p:cNvPr>
          <p:cNvPicPr>
            <a:picLocks noChangeAspect="1"/>
          </p:cNvPicPr>
          <p:nvPr/>
        </p:nvPicPr>
        <p:blipFill>
          <a:blip r:embed="rId3"/>
          <a:stretch>
            <a:fillRect/>
          </a:stretch>
        </p:blipFill>
        <p:spPr>
          <a:xfrm>
            <a:off x="838200" y="1636877"/>
            <a:ext cx="10724721" cy="4287889"/>
          </a:xfrm>
          <a:prstGeom prst="rect">
            <a:avLst/>
          </a:prstGeom>
        </p:spPr>
      </p:pic>
      <p:sp>
        <p:nvSpPr>
          <p:cNvPr id="3" name="矩形 2">
            <a:extLst>
              <a:ext uri="{FF2B5EF4-FFF2-40B4-BE49-F238E27FC236}">
                <a16:creationId xmlns:a16="http://schemas.microsoft.com/office/drawing/2014/main" id="{16D4F2A0-E517-4D50-AAE5-C75383A472D2}"/>
              </a:ext>
            </a:extLst>
          </p:cNvPr>
          <p:cNvSpPr/>
          <p:nvPr/>
        </p:nvSpPr>
        <p:spPr>
          <a:xfrm>
            <a:off x="5779698" y="4744528"/>
            <a:ext cx="5765970" cy="32780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72260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Experiments</a:t>
            </a:r>
          </a:p>
        </p:txBody>
      </p:sp>
      <p:sp>
        <p:nvSpPr>
          <p:cNvPr id="5" name="矩形 4">
            <a:extLst>
              <a:ext uri="{FF2B5EF4-FFF2-40B4-BE49-F238E27FC236}">
                <a16:creationId xmlns:a16="http://schemas.microsoft.com/office/drawing/2014/main" id="{0348FB6A-C15E-4804-A27C-7A228BF39F59}"/>
              </a:ext>
            </a:extLst>
          </p:cNvPr>
          <p:cNvSpPr/>
          <p:nvPr/>
        </p:nvSpPr>
        <p:spPr>
          <a:xfrm>
            <a:off x="0" y="153579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pic>
        <p:nvPicPr>
          <p:cNvPr id="4" name="图片 3">
            <a:extLst>
              <a:ext uri="{FF2B5EF4-FFF2-40B4-BE49-F238E27FC236}">
                <a16:creationId xmlns:a16="http://schemas.microsoft.com/office/drawing/2014/main" id="{F88F8771-8BDB-4C21-B636-3DA2894ED158}"/>
              </a:ext>
            </a:extLst>
          </p:cNvPr>
          <p:cNvPicPr>
            <a:picLocks noChangeAspect="1"/>
          </p:cNvPicPr>
          <p:nvPr/>
        </p:nvPicPr>
        <p:blipFill>
          <a:blip r:embed="rId3"/>
          <a:stretch>
            <a:fillRect/>
          </a:stretch>
        </p:blipFill>
        <p:spPr>
          <a:xfrm>
            <a:off x="1381714" y="1535790"/>
            <a:ext cx="9428571" cy="4828571"/>
          </a:xfrm>
          <a:prstGeom prst="rect">
            <a:avLst/>
          </a:prstGeom>
        </p:spPr>
      </p:pic>
    </p:spTree>
    <p:extLst>
      <p:ext uri="{BB962C8B-B14F-4D97-AF65-F5344CB8AC3E}">
        <p14:creationId xmlns:p14="http://schemas.microsoft.com/office/powerpoint/2010/main" val="1413952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Experiments</a:t>
            </a:r>
          </a:p>
        </p:txBody>
      </p:sp>
      <p:sp>
        <p:nvSpPr>
          <p:cNvPr id="6" name="矩形 5">
            <a:extLst>
              <a:ext uri="{FF2B5EF4-FFF2-40B4-BE49-F238E27FC236}">
                <a16:creationId xmlns:a16="http://schemas.microsoft.com/office/drawing/2014/main" id="{F918C803-1DA3-4C7C-884B-6EF071E25B39}"/>
              </a:ext>
            </a:extLst>
          </p:cNvPr>
          <p:cNvSpPr/>
          <p:nvPr/>
        </p:nvSpPr>
        <p:spPr>
          <a:xfrm>
            <a:off x="0" y="153579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pic>
        <p:nvPicPr>
          <p:cNvPr id="4" name="图片 3">
            <a:extLst>
              <a:ext uri="{FF2B5EF4-FFF2-40B4-BE49-F238E27FC236}">
                <a16:creationId xmlns:a16="http://schemas.microsoft.com/office/drawing/2014/main" id="{0179F52C-2680-45B3-9597-D2F9B019BEFA}"/>
              </a:ext>
            </a:extLst>
          </p:cNvPr>
          <p:cNvPicPr>
            <a:picLocks noChangeAspect="1"/>
          </p:cNvPicPr>
          <p:nvPr/>
        </p:nvPicPr>
        <p:blipFill>
          <a:blip r:embed="rId3"/>
          <a:stretch>
            <a:fillRect/>
          </a:stretch>
        </p:blipFill>
        <p:spPr>
          <a:xfrm>
            <a:off x="519221" y="1857289"/>
            <a:ext cx="5507231" cy="3806293"/>
          </a:xfrm>
          <a:prstGeom prst="rect">
            <a:avLst/>
          </a:prstGeom>
        </p:spPr>
      </p:pic>
      <p:pic>
        <p:nvPicPr>
          <p:cNvPr id="7" name="图片 6">
            <a:extLst>
              <a:ext uri="{FF2B5EF4-FFF2-40B4-BE49-F238E27FC236}">
                <a16:creationId xmlns:a16="http://schemas.microsoft.com/office/drawing/2014/main" id="{183F40C1-AC22-464E-93BE-3011B27DBAF1}"/>
              </a:ext>
            </a:extLst>
          </p:cNvPr>
          <p:cNvPicPr>
            <a:picLocks noChangeAspect="1"/>
          </p:cNvPicPr>
          <p:nvPr/>
        </p:nvPicPr>
        <p:blipFill>
          <a:blip r:embed="rId4"/>
          <a:stretch>
            <a:fillRect/>
          </a:stretch>
        </p:blipFill>
        <p:spPr>
          <a:xfrm>
            <a:off x="6355610" y="1857289"/>
            <a:ext cx="5507231" cy="3527576"/>
          </a:xfrm>
          <a:prstGeom prst="rect">
            <a:avLst/>
          </a:prstGeom>
        </p:spPr>
      </p:pic>
      <p:sp>
        <p:nvSpPr>
          <p:cNvPr id="8" name="矩形 7">
            <a:extLst>
              <a:ext uri="{FF2B5EF4-FFF2-40B4-BE49-F238E27FC236}">
                <a16:creationId xmlns:a16="http://schemas.microsoft.com/office/drawing/2014/main" id="{697D3AB7-9E1F-4426-9C7F-B284C2038B2A}"/>
              </a:ext>
            </a:extLst>
          </p:cNvPr>
          <p:cNvSpPr/>
          <p:nvPr/>
        </p:nvSpPr>
        <p:spPr>
          <a:xfrm>
            <a:off x="3968151" y="4037161"/>
            <a:ext cx="1863306" cy="34505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89565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Experiments</a:t>
            </a:r>
          </a:p>
        </p:txBody>
      </p:sp>
      <p:sp>
        <p:nvSpPr>
          <p:cNvPr id="6" name="矩形 5">
            <a:extLst>
              <a:ext uri="{FF2B5EF4-FFF2-40B4-BE49-F238E27FC236}">
                <a16:creationId xmlns:a16="http://schemas.microsoft.com/office/drawing/2014/main" id="{F918C803-1DA3-4C7C-884B-6EF071E25B39}"/>
              </a:ext>
            </a:extLst>
          </p:cNvPr>
          <p:cNvSpPr/>
          <p:nvPr/>
        </p:nvSpPr>
        <p:spPr>
          <a:xfrm>
            <a:off x="0" y="153579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pic>
        <p:nvPicPr>
          <p:cNvPr id="5" name="图片 4">
            <a:extLst>
              <a:ext uri="{FF2B5EF4-FFF2-40B4-BE49-F238E27FC236}">
                <a16:creationId xmlns:a16="http://schemas.microsoft.com/office/drawing/2014/main" id="{E069BC37-30BE-4719-BF15-E1B45E4CFBCB}"/>
              </a:ext>
            </a:extLst>
          </p:cNvPr>
          <p:cNvPicPr>
            <a:picLocks noChangeAspect="1"/>
          </p:cNvPicPr>
          <p:nvPr/>
        </p:nvPicPr>
        <p:blipFill>
          <a:blip r:embed="rId3"/>
          <a:stretch>
            <a:fillRect/>
          </a:stretch>
        </p:blipFill>
        <p:spPr>
          <a:xfrm>
            <a:off x="3484113" y="1684275"/>
            <a:ext cx="5535703" cy="4913473"/>
          </a:xfrm>
          <a:prstGeom prst="rect">
            <a:avLst/>
          </a:prstGeom>
        </p:spPr>
      </p:pic>
    </p:spTree>
    <p:extLst>
      <p:ext uri="{BB962C8B-B14F-4D97-AF65-F5344CB8AC3E}">
        <p14:creationId xmlns:p14="http://schemas.microsoft.com/office/powerpoint/2010/main" val="4107408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F69DF25-1887-41F9-AC64-47AA4D0AD6D5}"/>
              </a:ext>
            </a:extLst>
          </p:cNvPr>
          <p:cNvSpPr/>
          <p:nvPr/>
        </p:nvSpPr>
        <p:spPr>
          <a:xfrm>
            <a:off x="0" y="153579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 name="标题 1"/>
          <p:cNvSpPr>
            <a:spLocks noGrp="1"/>
          </p:cNvSpPr>
          <p:nvPr>
            <p:ph type="title"/>
          </p:nvPr>
        </p:nvSpPr>
        <p:spPr>
          <a:xfrm>
            <a:off x="838200" y="666329"/>
            <a:ext cx="10515600" cy="987552"/>
          </a:xfrm>
        </p:spPr>
        <p:txBody>
          <a:bodyPr/>
          <a:lstStyle/>
          <a:p>
            <a:r>
              <a:rPr lang="en-US" altLang="zh-CN" sz="4400" dirty="0"/>
              <a:t>Conclusion</a:t>
            </a:r>
            <a:br>
              <a:rPr lang="en-US" altLang="zh-CN" sz="3200" dirty="0"/>
            </a:br>
            <a:endParaRPr lang="zh-CN" altLang="en-US" dirty="0"/>
          </a:p>
        </p:txBody>
      </p:sp>
      <p:sp>
        <p:nvSpPr>
          <p:cNvPr id="4" name="文本框 3">
            <a:extLst>
              <a:ext uri="{FF2B5EF4-FFF2-40B4-BE49-F238E27FC236}">
                <a16:creationId xmlns:a16="http://schemas.microsoft.com/office/drawing/2014/main" id="{CD056230-7A79-4AAD-9145-85DD0DF1DB82}"/>
              </a:ext>
            </a:extLst>
          </p:cNvPr>
          <p:cNvSpPr txBox="1"/>
          <p:nvPr/>
        </p:nvSpPr>
        <p:spPr>
          <a:xfrm>
            <a:off x="1221086" y="1889732"/>
            <a:ext cx="9371468" cy="3349956"/>
          </a:xfrm>
          <a:prstGeom prst="rect">
            <a:avLst/>
          </a:prstGeom>
          <a:noFill/>
        </p:spPr>
        <p:txBody>
          <a:bodyPr wrap="square">
            <a:spAutoFit/>
          </a:bodyPr>
          <a:lstStyle/>
          <a:p>
            <a:pPr marL="457200" indent="-457200" algn="l">
              <a:lnSpc>
                <a:spcPct val="150000"/>
              </a:lnSpc>
              <a:buAutoNum type="arabicParenR"/>
            </a:pPr>
            <a:r>
              <a:rPr lang="en-US" altLang="zh-CN" sz="2400">
                <a:latin typeface="Times New Roman" panose="02020603050405020304" pitchFamily="18" charset="0"/>
                <a:cs typeface="Times New Roman" panose="02020603050405020304" pitchFamily="18" charset="0"/>
              </a:rPr>
              <a:t>They propose a novel weighted GCN(WGCN) architecture over dependency tree which can exploit rich syntactic features by assigning trainable weights for adjacent matrix. </a:t>
            </a:r>
          </a:p>
          <a:p>
            <a:pPr marL="457200" indent="-457200" algn="l">
              <a:lnSpc>
                <a:spcPct val="150000"/>
              </a:lnSpc>
              <a:buAutoNum type="arabicParenR"/>
            </a:pPr>
            <a:endParaRPr lang="en-US" altLang="zh-CN" sz="2400">
              <a:latin typeface="Times New Roman" panose="02020603050405020304" pitchFamily="18" charset="0"/>
              <a:cs typeface="Times New Roman" panose="02020603050405020304" pitchFamily="18" charset="0"/>
            </a:endParaRPr>
          </a:p>
          <a:p>
            <a:pPr marL="457200" indent="-457200" algn="l">
              <a:lnSpc>
                <a:spcPct val="150000"/>
              </a:lnSpc>
              <a:buAutoNum type="arabicParenR"/>
            </a:pPr>
            <a:r>
              <a:rPr lang="en-US" altLang="zh-CN" sz="2400">
                <a:latin typeface="Times New Roman" panose="02020603050405020304" pitchFamily="18" charset="0"/>
                <a:cs typeface="Times New Roman" panose="02020603050405020304" pitchFamily="18" charset="0"/>
              </a:rPr>
              <a:t>They propose a framework to compositionally exploit the pre-trained language models( BERT) and WGCN for SA and ABSA.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679998"/>
            <a:ext cx="10515600" cy="765664"/>
          </a:xfrm>
        </p:spPr>
        <p:txBody>
          <a:bodyPr/>
          <a:lstStyle/>
          <a:p>
            <a:r>
              <a:rPr lang="en-US" altLang="zh-CN" sz="4400" dirty="0"/>
              <a:t>Outline</a:t>
            </a:r>
            <a:endParaRPr lang="zh-CN" altLang="en-US" sz="4400" dirty="0"/>
          </a:p>
        </p:txBody>
      </p:sp>
      <p:sp>
        <p:nvSpPr>
          <p:cNvPr id="18" name="矩形 17"/>
          <p:cNvSpPr/>
          <p:nvPr/>
        </p:nvSpPr>
        <p:spPr>
          <a:xfrm>
            <a:off x="0" y="153579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3056255" y="1287484"/>
            <a:ext cx="8836025" cy="4860290"/>
          </a:xfrm>
        </p:spPr>
        <p:txBody>
          <a:bodyPr>
            <a:normAutofit/>
          </a:bodyPr>
          <a:lstStyle/>
          <a:p>
            <a:pPr marL="0" indent="0" algn="ctr">
              <a:buNone/>
            </a:pPr>
            <a:endParaRPr lang="en-US" altLang="zh-CN" sz="2800" dirty="0"/>
          </a:p>
          <a:p>
            <a:pPr>
              <a:lnSpc>
                <a:spcPct val="150000"/>
              </a:lnSpc>
            </a:pPr>
            <a:r>
              <a:rPr lang="en-US" altLang="zh-CN" sz="3200">
                <a:solidFill>
                  <a:srgbClr val="002060"/>
                </a:solidFill>
                <a:effectLst/>
              </a:rPr>
              <a:t>Background</a:t>
            </a:r>
          </a:p>
          <a:p>
            <a:pPr>
              <a:lnSpc>
                <a:spcPct val="150000"/>
              </a:lnSpc>
            </a:pPr>
            <a:r>
              <a:rPr lang="en-US" altLang="zh-CN" sz="3200">
                <a:solidFill>
                  <a:srgbClr val="002060"/>
                </a:solidFill>
                <a:effectLst/>
              </a:rPr>
              <a:t>Motivation</a:t>
            </a:r>
          </a:p>
          <a:p>
            <a:pPr>
              <a:lnSpc>
                <a:spcPct val="150000"/>
              </a:lnSpc>
            </a:pPr>
            <a:r>
              <a:rPr lang="en-US" altLang="zh-CN" sz="3200">
                <a:solidFill>
                  <a:srgbClr val="002060"/>
                </a:solidFill>
                <a:effectLst/>
              </a:rPr>
              <a:t>Approach</a:t>
            </a:r>
            <a:endParaRPr lang="en-US" altLang="zh-CN" sz="3200" dirty="0">
              <a:solidFill>
                <a:srgbClr val="002060"/>
              </a:solidFill>
              <a:effectLst/>
            </a:endParaRPr>
          </a:p>
          <a:p>
            <a:pPr>
              <a:lnSpc>
                <a:spcPct val="150000"/>
              </a:lnSpc>
            </a:pPr>
            <a:r>
              <a:rPr lang="en-US" altLang="zh-CN" sz="3200" dirty="0">
                <a:solidFill>
                  <a:srgbClr val="002060"/>
                </a:solidFill>
                <a:effectLst/>
              </a:rPr>
              <a:t>Experiments</a:t>
            </a:r>
          </a:p>
          <a:p>
            <a:pPr>
              <a:lnSpc>
                <a:spcPct val="150000"/>
              </a:lnSpc>
            </a:pPr>
            <a:r>
              <a:rPr lang="en-US" altLang="zh-CN" sz="3200" dirty="0">
                <a:solidFill>
                  <a:srgbClr val="002060"/>
                </a:solidFill>
                <a:effectLst/>
              </a:rPr>
              <a:t>Conclusion</a:t>
            </a:r>
          </a:p>
          <a:p>
            <a:pPr marL="0" indent="0">
              <a:buNone/>
            </a:pP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1606461"/>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a:extLst>
              <a:ext uri="{FF2B5EF4-FFF2-40B4-BE49-F238E27FC236}">
                <a16:creationId xmlns:a16="http://schemas.microsoft.com/office/drawing/2014/main" id="{5DB01138-7566-4964-B7C0-945D47B2DC19}"/>
              </a:ext>
            </a:extLst>
          </p:cNvPr>
          <p:cNvSpPr txBox="1"/>
          <p:nvPr/>
        </p:nvSpPr>
        <p:spPr>
          <a:xfrm>
            <a:off x="1376909" y="2118674"/>
            <a:ext cx="7311617" cy="3349956"/>
          </a:xfrm>
          <a:prstGeom prst="rect">
            <a:avLst/>
          </a:prstGeom>
          <a:noFill/>
        </p:spPr>
        <p:txBody>
          <a:bodyPr wrap="none" rtlCol="0">
            <a:spAutoFit/>
          </a:bodyPr>
          <a:lstStyle/>
          <a:p>
            <a:pPr>
              <a:lnSpc>
                <a:spcPct val="150000"/>
              </a:lnSpc>
            </a:pPr>
            <a:r>
              <a:rPr lang="en-US" altLang="zh-CN" sz="2400">
                <a:latin typeface="Times New Roman" panose="02020603050405020304" pitchFamily="18" charset="0"/>
                <a:cs typeface="Times New Roman" panose="02020603050405020304" pitchFamily="18" charset="0"/>
              </a:rPr>
              <a:t>1) Pre-trained language models (ELMo, BERT, XLNet);</a:t>
            </a:r>
          </a:p>
          <a:p>
            <a:pPr>
              <a:lnSpc>
                <a:spcPct val="150000"/>
              </a:lnSpc>
            </a:pPr>
            <a:endParaRPr lang="en-US" altLang="zh-CN" sz="2400" dirty="0">
              <a:latin typeface="Times New Roman" panose="02020603050405020304" pitchFamily="18" charset="0"/>
              <a:cs typeface="Times New Roman" panose="02020603050405020304" pitchFamily="18" charset="0"/>
            </a:endParaRPr>
          </a:p>
          <a:p>
            <a:pPr>
              <a:lnSpc>
                <a:spcPct val="150000"/>
              </a:lnSpc>
            </a:pPr>
            <a:r>
              <a:rPr lang="en-US" altLang="zh-CN" sz="2400">
                <a:latin typeface="Times New Roman" panose="02020603050405020304" pitchFamily="18" charset="0"/>
                <a:cs typeface="Times New Roman" panose="02020603050405020304" pitchFamily="18" charset="0"/>
              </a:rPr>
              <a:t>2) Exploit the syntactic structures of subjective sentences;</a:t>
            </a:r>
          </a:p>
          <a:p>
            <a:pPr>
              <a:lnSpc>
                <a:spcPct val="150000"/>
              </a:lnSpc>
            </a:pPr>
            <a:r>
              <a:rPr lang="en-US" altLang="zh-CN" sz="2400">
                <a:latin typeface="Times New Roman" panose="02020603050405020304" pitchFamily="18" charset="0"/>
                <a:cs typeface="Times New Roman" panose="02020603050405020304" pitchFamily="18" charset="0"/>
              </a:rPr>
              <a:t>     “Its size is ideal and the weight is acceptable”</a:t>
            </a:r>
          </a:p>
          <a:p>
            <a:pPr>
              <a:lnSpc>
                <a:spcPct val="150000"/>
              </a:lnSpc>
            </a:pPr>
            <a:endParaRPr lang="en-US" altLang="zh-CN" sz="2400" dirty="0">
              <a:latin typeface="Times New Roman" panose="02020603050405020304" pitchFamily="18" charset="0"/>
              <a:cs typeface="Times New Roman" panose="02020603050405020304" pitchFamily="18" charset="0"/>
            </a:endParaRPr>
          </a:p>
          <a:p>
            <a:pPr>
              <a:lnSpc>
                <a:spcPct val="150000"/>
              </a:lnSpc>
            </a:pPr>
            <a:endParaRPr lang="en-US" altLang="zh-CN" sz="2400" dirty="0">
              <a:latin typeface="Times New Roman" panose="02020603050405020304" pitchFamily="18" charset="0"/>
              <a:cs typeface="Times New Roman" panose="02020603050405020304" pitchFamily="18" charset="0"/>
            </a:endParaRPr>
          </a:p>
        </p:txBody>
      </p:sp>
      <p:sp>
        <p:nvSpPr>
          <p:cNvPr id="5" name="标题 1">
            <a:extLst>
              <a:ext uri="{FF2B5EF4-FFF2-40B4-BE49-F238E27FC236}">
                <a16:creationId xmlns:a16="http://schemas.microsoft.com/office/drawing/2014/main" id="{FDDFDFBB-CFD0-4992-8F4D-C69EEF50E388}"/>
              </a:ext>
            </a:extLst>
          </p:cNvPr>
          <p:cNvSpPr txBox="1">
            <a:spLocks/>
          </p:cNvSpPr>
          <p:nvPr/>
        </p:nvSpPr>
        <p:spPr>
          <a:xfrm>
            <a:off x="970629" y="1049059"/>
            <a:ext cx="10515600" cy="48294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endParaRPr lang="en-US" altLang="zh-CN" sz="4400"/>
          </a:p>
          <a:p>
            <a:r>
              <a:rPr lang="en-US" altLang="zh-CN" sz="4400"/>
              <a:t>Background</a:t>
            </a:r>
          </a:p>
          <a:p>
            <a:r>
              <a:rPr lang="en-US" altLang="zh-CN" sz="4400"/>
              <a:t> </a:t>
            </a:r>
            <a:endParaRPr lang="en-US" altLang="zh-CN" sz="4400" dirty="0"/>
          </a:p>
          <a:p>
            <a:endParaRPr lang="en-US" altLang="zh-CN" sz="4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nSpc>
                <a:spcPct val="150000"/>
              </a:lnSpc>
            </a:pPr>
            <a:r>
              <a:rPr lang="en-US" altLang="zh-CN" sz="4400"/>
              <a:t>Motivation</a:t>
            </a:r>
          </a:p>
        </p:txBody>
      </p:sp>
      <p:sp>
        <p:nvSpPr>
          <p:cNvPr id="13" name="矩形 12">
            <a:extLst>
              <a:ext uri="{FF2B5EF4-FFF2-40B4-BE49-F238E27FC236}">
                <a16:creationId xmlns:a16="http://schemas.microsoft.com/office/drawing/2014/main" id="{566F1820-F9F3-4033-8EA1-13AB732833BF}"/>
              </a:ext>
            </a:extLst>
          </p:cNvPr>
          <p:cNvSpPr/>
          <p:nvPr/>
        </p:nvSpPr>
        <p:spPr>
          <a:xfrm>
            <a:off x="0" y="153579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pic>
        <p:nvPicPr>
          <p:cNvPr id="4" name="图片 3">
            <a:extLst>
              <a:ext uri="{FF2B5EF4-FFF2-40B4-BE49-F238E27FC236}">
                <a16:creationId xmlns:a16="http://schemas.microsoft.com/office/drawing/2014/main" id="{0A26EDA3-52EE-4334-B43C-FA695EE4FAE2}"/>
              </a:ext>
            </a:extLst>
          </p:cNvPr>
          <p:cNvPicPr>
            <a:picLocks noChangeAspect="1"/>
          </p:cNvPicPr>
          <p:nvPr/>
        </p:nvPicPr>
        <p:blipFill>
          <a:blip r:embed="rId3"/>
          <a:stretch>
            <a:fillRect/>
          </a:stretch>
        </p:blipFill>
        <p:spPr>
          <a:xfrm>
            <a:off x="657480" y="2516860"/>
            <a:ext cx="10877040" cy="237869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Approach</a:t>
            </a:r>
          </a:p>
        </p:txBody>
      </p:sp>
      <p:sp>
        <p:nvSpPr>
          <p:cNvPr id="8" name="矩形 7">
            <a:extLst>
              <a:ext uri="{FF2B5EF4-FFF2-40B4-BE49-F238E27FC236}">
                <a16:creationId xmlns:a16="http://schemas.microsoft.com/office/drawing/2014/main" id="{44EBDF06-C5E5-4D24-AE44-C0962B16CD1D}"/>
              </a:ext>
            </a:extLst>
          </p:cNvPr>
          <p:cNvSpPr/>
          <p:nvPr/>
        </p:nvSpPr>
        <p:spPr>
          <a:xfrm>
            <a:off x="0" y="1527172"/>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pic>
        <p:nvPicPr>
          <p:cNvPr id="14" name="图片 13">
            <a:extLst>
              <a:ext uri="{FF2B5EF4-FFF2-40B4-BE49-F238E27FC236}">
                <a16:creationId xmlns:a16="http://schemas.microsoft.com/office/drawing/2014/main" id="{E1BB9672-3B02-4675-B54B-615CEE712767}"/>
              </a:ext>
            </a:extLst>
          </p:cNvPr>
          <p:cNvPicPr>
            <a:picLocks noChangeAspect="1"/>
          </p:cNvPicPr>
          <p:nvPr/>
        </p:nvPicPr>
        <p:blipFill>
          <a:blip r:embed="rId3"/>
          <a:stretch>
            <a:fillRect/>
          </a:stretch>
        </p:blipFill>
        <p:spPr>
          <a:xfrm>
            <a:off x="3799936" y="1527172"/>
            <a:ext cx="4243540" cy="5202634"/>
          </a:xfrm>
          <a:prstGeom prst="rect">
            <a:avLst/>
          </a:prstGeom>
        </p:spPr>
      </p:pic>
      <p:sp>
        <p:nvSpPr>
          <p:cNvPr id="3" name="矩形 2">
            <a:extLst>
              <a:ext uri="{FF2B5EF4-FFF2-40B4-BE49-F238E27FC236}">
                <a16:creationId xmlns:a16="http://schemas.microsoft.com/office/drawing/2014/main" id="{A60576E1-1808-4AED-98E9-3423FFD87603}"/>
              </a:ext>
            </a:extLst>
          </p:cNvPr>
          <p:cNvSpPr/>
          <p:nvPr/>
        </p:nvSpPr>
        <p:spPr>
          <a:xfrm>
            <a:off x="3588589" y="3933645"/>
            <a:ext cx="4641011" cy="215382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E48FED7F-DEFA-47BC-BCB8-D51238994399}"/>
              </a:ext>
            </a:extLst>
          </p:cNvPr>
          <p:cNvSpPr/>
          <p:nvPr/>
        </p:nvSpPr>
        <p:spPr>
          <a:xfrm>
            <a:off x="3601200" y="2963924"/>
            <a:ext cx="4641011" cy="89948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6FCC7A6B-1B38-44DD-8188-8C6BB1DD3DFF}"/>
              </a:ext>
            </a:extLst>
          </p:cNvPr>
          <p:cNvSpPr/>
          <p:nvPr/>
        </p:nvSpPr>
        <p:spPr>
          <a:xfrm>
            <a:off x="3610936" y="1579578"/>
            <a:ext cx="4641011" cy="131411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29758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8DCBDCC-4A21-4F02-B721-85EC6A044976}"/>
              </a:ext>
            </a:extLst>
          </p:cNvPr>
          <p:cNvSpPr/>
          <p:nvPr/>
        </p:nvSpPr>
        <p:spPr>
          <a:xfrm>
            <a:off x="0" y="153579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9" name="标题 1">
            <a:extLst>
              <a:ext uri="{FF2B5EF4-FFF2-40B4-BE49-F238E27FC236}">
                <a16:creationId xmlns:a16="http://schemas.microsoft.com/office/drawing/2014/main" id="{1F961A9C-0FEC-4FD8-9AB2-06DE8827C3A2}"/>
              </a:ext>
            </a:extLst>
          </p:cNvPr>
          <p:cNvSpPr txBox="1">
            <a:spLocks/>
          </p:cNvSpPr>
          <p:nvPr/>
        </p:nvSpPr>
        <p:spPr>
          <a:xfrm>
            <a:off x="976532" y="796316"/>
            <a:ext cx="10515600" cy="48294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en-US" altLang="zh-CN" sz="4400"/>
              <a:t>Approach</a:t>
            </a:r>
          </a:p>
        </p:txBody>
      </p:sp>
      <p:pic>
        <p:nvPicPr>
          <p:cNvPr id="10" name="图片 9">
            <a:extLst>
              <a:ext uri="{FF2B5EF4-FFF2-40B4-BE49-F238E27FC236}">
                <a16:creationId xmlns:a16="http://schemas.microsoft.com/office/drawing/2014/main" id="{33B014C1-B303-4B66-9C20-37F6D57D8858}"/>
              </a:ext>
            </a:extLst>
          </p:cNvPr>
          <p:cNvPicPr>
            <a:picLocks noChangeAspect="1"/>
          </p:cNvPicPr>
          <p:nvPr/>
        </p:nvPicPr>
        <p:blipFill>
          <a:blip r:embed="rId3"/>
          <a:stretch>
            <a:fillRect/>
          </a:stretch>
        </p:blipFill>
        <p:spPr>
          <a:xfrm>
            <a:off x="310412" y="1739823"/>
            <a:ext cx="6977602" cy="4081998"/>
          </a:xfrm>
          <a:prstGeom prst="rect">
            <a:avLst/>
          </a:prstGeom>
        </p:spPr>
      </p:pic>
      <p:pic>
        <p:nvPicPr>
          <p:cNvPr id="11" name="图片 10">
            <a:extLst>
              <a:ext uri="{FF2B5EF4-FFF2-40B4-BE49-F238E27FC236}">
                <a16:creationId xmlns:a16="http://schemas.microsoft.com/office/drawing/2014/main" id="{39425631-443B-4F0B-9AD3-FFB91BAAA2C9}"/>
              </a:ext>
            </a:extLst>
          </p:cNvPr>
          <p:cNvPicPr>
            <a:picLocks noChangeAspect="1"/>
          </p:cNvPicPr>
          <p:nvPr/>
        </p:nvPicPr>
        <p:blipFill>
          <a:blip r:embed="rId4"/>
          <a:stretch>
            <a:fillRect/>
          </a:stretch>
        </p:blipFill>
        <p:spPr>
          <a:xfrm>
            <a:off x="7692388" y="2439705"/>
            <a:ext cx="3847619" cy="400000"/>
          </a:xfrm>
          <a:prstGeom prst="rect">
            <a:avLst/>
          </a:prstGeom>
        </p:spPr>
      </p:pic>
      <p:pic>
        <p:nvPicPr>
          <p:cNvPr id="12" name="图片 11">
            <a:extLst>
              <a:ext uri="{FF2B5EF4-FFF2-40B4-BE49-F238E27FC236}">
                <a16:creationId xmlns:a16="http://schemas.microsoft.com/office/drawing/2014/main" id="{7C880A02-AFFA-4635-B99C-C3B2EB23C4B6}"/>
              </a:ext>
            </a:extLst>
          </p:cNvPr>
          <p:cNvPicPr>
            <a:picLocks noChangeAspect="1"/>
          </p:cNvPicPr>
          <p:nvPr/>
        </p:nvPicPr>
        <p:blipFill>
          <a:blip r:embed="rId5"/>
          <a:stretch>
            <a:fillRect/>
          </a:stretch>
        </p:blipFill>
        <p:spPr>
          <a:xfrm>
            <a:off x="7692388" y="2990905"/>
            <a:ext cx="4095238" cy="438095"/>
          </a:xfrm>
          <a:prstGeom prst="rect">
            <a:avLst/>
          </a:prstGeom>
        </p:spPr>
      </p:pic>
      <p:pic>
        <p:nvPicPr>
          <p:cNvPr id="13" name="图片 12">
            <a:extLst>
              <a:ext uri="{FF2B5EF4-FFF2-40B4-BE49-F238E27FC236}">
                <a16:creationId xmlns:a16="http://schemas.microsoft.com/office/drawing/2014/main" id="{E2F3ECE1-CFDB-4155-A574-8205EEB1C3DA}"/>
              </a:ext>
            </a:extLst>
          </p:cNvPr>
          <p:cNvPicPr>
            <a:picLocks noChangeAspect="1"/>
          </p:cNvPicPr>
          <p:nvPr/>
        </p:nvPicPr>
        <p:blipFill>
          <a:blip r:embed="rId6"/>
          <a:stretch>
            <a:fillRect/>
          </a:stretch>
        </p:blipFill>
        <p:spPr>
          <a:xfrm>
            <a:off x="7692388" y="3580200"/>
            <a:ext cx="2628571" cy="457143"/>
          </a:xfrm>
          <a:prstGeom prst="rect">
            <a:avLst/>
          </a:prstGeom>
        </p:spPr>
      </p:pic>
      <p:pic>
        <p:nvPicPr>
          <p:cNvPr id="14" name="图片 13">
            <a:extLst>
              <a:ext uri="{FF2B5EF4-FFF2-40B4-BE49-F238E27FC236}">
                <a16:creationId xmlns:a16="http://schemas.microsoft.com/office/drawing/2014/main" id="{D432FF23-A2ED-4A5A-B0C8-64ECC0C4C1BD}"/>
              </a:ext>
            </a:extLst>
          </p:cNvPr>
          <p:cNvPicPr>
            <a:picLocks noChangeAspect="1"/>
          </p:cNvPicPr>
          <p:nvPr/>
        </p:nvPicPr>
        <p:blipFill>
          <a:blip r:embed="rId7"/>
          <a:stretch>
            <a:fillRect/>
          </a:stretch>
        </p:blipFill>
        <p:spPr>
          <a:xfrm>
            <a:off x="7692388" y="4188543"/>
            <a:ext cx="2133333" cy="457143"/>
          </a:xfrm>
          <a:prstGeom prst="rect">
            <a:avLst/>
          </a:prstGeom>
        </p:spPr>
      </p:pic>
    </p:spTree>
    <p:extLst>
      <p:ext uri="{BB962C8B-B14F-4D97-AF65-F5344CB8AC3E}">
        <p14:creationId xmlns:p14="http://schemas.microsoft.com/office/powerpoint/2010/main" val="4044579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8DCBDCC-4A21-4F02-B721-85EC6A044976}"/>
              </a:ext>
            </a:extLst>
          </p:cNvPr>
          <p:cNvSpPr/>
          <p:nvPr/>
        </p:nvSpPr>
        <p:spPr>
          <a:xfrm>
            <a:off x="-141002" y="1677852"/>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9" name="标题 1">
            <a:extLst>
              <a:ext uri="{FF2B5EF4-FFF2-40B4-BE49-F238E27FC236}">
                <a16:creationId xmlns:a16="http://schemas.microsoft.com/office/drawing/2014/main" id="{1F961A9C-0FEC-4FD8-9AB2-06DE8827C3A2}"/>
              </a:ext>
            </a:extLst>
          </p:cNvPr>
          <p:cNvSpPr txBox="1">
            <a:spLocks/>
          </p:cNvSpPr>
          <p:nvPr/>
        </p:nvSpPr>
        <p:spPr>
          <a:xfrm>
            <a:off x="976532" y="796316"/>
            <a:ext cx="10515600" cy="48294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en-US" altLang="zh-CN" sz="4400"/>
              <a:t>Approach</a:t>
            </a:r>
          </a:p>
        </p:txBody>
      </p:sp>
      <p:pic>
        <p:nvPicPr>
          <p:cNvPr id="7" name="图片 6">
            <a:extLst>
              <a:ext uri="{FF2B5EF4-FFF2-40B4-BE49-F238E27FC236}">
                <a16:creationId xmlns:a16="http://schemas.microsoft.com/office/drawing/2014/main" id="{89B252BE-CF77-4C39-B236-3F05E67EE9E5}"/>
              </a:ext>
            </a:extLst>
          </p:cNvPr>
          <p:cNvPicPr>
            <a:picLocks noChangeAspect="1"/>
          </p:cNvPicPr>
          <p:nvPr/>
        </p:nvPicPr>
        <p:blipFill>
          <a:blip r:embed="rId3"/>
          <a:stretch>
            <a:fillRect/>
          </a:stretch>
        </p:blipFill>
        <p:spPr>
          <a:xfrm>
            <a:off x="6895942" y="1802965"/>
            <a:ext cx="4847619" cy="466667"/>
          </a:xfrm>
          <a:prstGeom prst="rect">
            <a:avLst/>
          </a:prstGeom>
        </p:spPr>
      </p:pic>
      <p:pic>
        <p:nvPicPr>
          <p:cNvPr id="11" name="图片 10">
            <a:extLst>
              <a:ext uri="{FF2B5EF4-FFF2-40B4-BE49-F238E27FC236}">
                <a16:creationId xmlns:a16="http://schemas.microsoft.com/office/drawing/2014/main" id="{AA2B7C8A-1B0C-46FB-94B7-65992D53AD65}"/>
              </a:ext>
            </a:extLst>
          </p:cNvPr>
          <p:cNvPicPr>
            <a:picLocks noChangeAspect="1"/>
          </p:cNvPicPr>
          <p:nvPr/>
        </p:nvPicPr>
        <p:blipFill>
          <a:blip r:embed="rId4"/>
          <a:stretch>
            <a:fillRect/>
          </a:stretch>
        </p:blipFill>
        <p:spPr>
          <a:xfrm>
            <a:off x="141002" y="1385494"/>
            <a:ext cx="6647619" cy="4676190"/>
          </a:xfrm>
          <a:prstGeom prst="rect">
            <a:avLst/>
          </a:prstGeom>
        </p:spPr>
      </p:pic>
      <p:pic>
        <p:nvPicPr>
          <p:cNvPr id="13" name="图片 12">
            <a:extLst>
              <a:ext uri="{FF2B5EF4-FFF2-40B4-BE49-F238E27FC236}">
                <a16:creationId xmlns:a16="http://schemas.microsoft.com/office/drawing/2014/main" id="{4D5EB05C-F932-4351-96EF-C43983A89123}"/>
              </a:ext>
            </a:extLst>
          </p:cNvPr>
          <p:cNvPicPr>
            <a:picLocks noChangeAspect="1"/>
          </p:cNvPicPr>
          <p:nvPr/>
        </p:nvPicPr>
        <p:blipFill>
          <a:blip r:embed="rId5"/>
          <a:stretch>
            <a:fillRect/>
          </a:stretch>
        </p:blipFill>
        <p:spPr>
          <a:xfrm>
            <a:off x="1103142" y="6061684"/>
            <a:ext cx="4312920" cy="750347"/>
          </a:xfrm>
          <a:prstGeom prst="rect">
            <a:avLst/>
          </a:prstGeom>
        </p:spPr>
      </p:pic>
      <p:pic>
        <p:nvPicPr>
          <p:cNvPr id="15" name="图片 14">
            <a:extLst>
              <a:ext uri="{FF2B5EF4-FFF2-40B4-BE49-F238E27FC236}">
                <a16:creationId xmlns:a16="http://schemas.microsoft.com/office/drawing/2014/main" id="{D749E969-7351-49EA-8997-08DC9B9D7D0B}"/>
              </a:ext>
            </a:extLst>
          </p:cNvPr>
          <p:cNvPicPr>
            <a:picLocks noChangeAspect="1"/>
          </p:cNvPicPr>
          <p:nvPr/>
        </p:nvPicPr>
        <p:blipFill>
          <a:blip r:embed="rId6"/>
          <a:stretch>
            <a:fillRect/>
          </a:stretch>
        </p:blipFill>
        <p:spPr>
          <a:xfrm>
            <a:off x="6895942" y="2547849"/>
            <a:ext cx="4400000" cy="609524"/>
          </a:xfrm>
          <a:prstGeom prst="rect">
            <a:avLst/>
          </a:prstGeom>
        </p:spPr>
      </p:pic>
      <p:pic>
        <p:nvPicPr>
          <p:cNvPr id="17" name="图片 16">
            <a:extLst>
              <a:ext uri="{FF2B5EF4-FFF2-40B4-BE49-F238E27FC236}">
                <a16:creationId xmlns:a16="http://schemas.microsoft.com/office/drawing/2014/main" id="{4225FF10-D62D-4FA8-86F8-FA21FEF48FA0}"/>
              </a:ext>
            </a:extLst>
          </p:cNvPr>
          <p:cNvPicPr>
            <a:picLocks noChangeAspect="1"/>
          </p:cNvPicPr>
          <p:nvPr/>
        </p:nvPicPr>
        <p:blipFill>
          <a:blip r:embed="rId7"/>
          <a:stretch>
            <a:fillRect/>
          </a:stretch>
        </p:blipFill>
        <p:spPr>
          <a:xfrm>
            <a:off x="6895943" y="3359568"/>
            <a:ext cx="5155056" cy="501302"/>
          </a:xfrm>
          <a:prstGeom prst="rect">
            <a:avLst/>
          </a:prstGeom>
        </p:spPr>
      </p:pic>
      <p:pic>
        <p:nvPicPr>
          <p:cNvPr id="19" name="图片 18">
            <a:extLst>
              <a:ext uri="{FF2B5EF4-FFF2-40B4-BE49-F238E27FC236}">
                <a16:creationId xmlns:a16="http://schemas.microsoft.com/office/drawing/2014/main" id="{2BB1E9BC-1BB4-4DCB-93A8-92FA2C29675B}"/>
              </a:ext>
            </a:extLst>
          </p:cNvPr>
          <p:cNvPicPr>
            <a:picLocks noChangeAspect="1"/>
          </p:cNvPicPr>
          <p:nvPr/>
        </p:nvPicPr>
        <p:blipFill>
          <a:blip r:embed="rId8"/>
          <a:stretch>
            <a:fillRect/>
          </a:stretch>
        </p:blipFill>
        <p:spPr>
          <a:xfrm>
            <a:off x="6842281" y="4097660"/>
            <a:ext cx="5155056" cy="440834"/>
          </a:xfrm>
          <a:prstGeom prst="rect">
            <a:avLst/>
          </a:prstGeom>
        </p:spPr>
      </p:pic>
      <p:pic>
        <p:nvPicPr>
          <p:cNvPr id="21" name="图片 20">
            <a:extLst>
              <a:ext uri="{FF2B5EF4-FFF2-40B4-BE49-F238E27FC236}">
                <a16:creationId xmlns:a16="http://schemas.microsoft.com/office/drawing/2014/main" id="{A0F1EAAD-09C6-4B9F-A19D-C61E720879EF}"/>
              </a:ext>
            </a:extLst>
          </p:cNvPr>
          <p:cNvPicPr>
            <a:picLocks noChangeAspect="1"/>
          </p:cNvPicPr>
          <p:nvPr/>
        </p:nvPicPr>
        <p:blipFill>
          <a:blip r:embed="rId9"/>
          <a:stretch>
            <a:fillRect/>
          </a:stretch>
        </p:blipFill>
        <p:spPr>
          <a:xfrm>
            <a:off x="6842281" y="4757232"/>
            <a:ext cx="5208717" cy="498986"/>
          </a:xfrm>
          <a:prstGeom prst="rect">
            <a:avLst/>
          </a:prstGeom>
        </p:spPr>
      </p:pic>
    </p:spTree>
    <p:extLst>
      <p:ext uri="{BB962C8B-B14F-4D97-AF65-F5344CB8AC3E}">
        <p14:creationId xmlns:p14="http://schemas.microsoft.com/office/powerpoint/2010/main" val="390272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D665FC53-6B67-4194-BDAB-0F9EAD9372F7}"/>
              </a:ext>
            </a:extLst>
          </p:cNvPr>
          <p:cNvSpPr/>
          <p:nvPr/>
        </p:nvSpPr>
        <p:spPr>
          <a:xfrm>
            <a:off x="0" y="153579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0" name="标题 1">
            <a:extLst>
              <a:ext uri="{FF2B5EF4-FFF2-40B4-BE49-F238E27FC236}">
                <a16:creationId xmlns:a16="http://schemas.microsoft.com/office/drawing/2014/main" id="{213E1103-403C-4552-BC57-85C955190446}"/>
              </a:ext>
            </a:extLst>
          </p:cNvPr>
          <p:cNvSpPr>
            <a:spLocks noGrp="1"/>
          </p:cNvSpPr>
          <p:nvPr>
            <p:ph type="title"/>
          </p:nvPr>
        </p:nvSpPr>
        <p:spPr>
          <a:xfrm>
            <a:off x="838200" y="770528"/>
            <a:ext cx="10515600" cy="482946"/>
          </a:xfrm>
        </p:spPr>
        <p:txBody>
          <a:bodyPr/>
          <a:lstStyle/>
          <a:p>
            <a:r>
              <a:rPr lang="en-US" altLang="zh-CN" sz="4400" dirty="0"/>
              <a:t>Approach</a:t>
            </a:r>
          </a:p>
        </p:txBody>
      </p:sp>
      <p:pic>
        <p:nvPicPr>
          <p:cNvPr id="12" name="图片 11">
            <a:extLst>
              <a:ext uri="{FF2B5EF4-FFF2-40B4-BE49-F238E27FC236}">
                <a16:creationId xmlns:a16="http://schemas.microsoft.com/office/drawing/2014/main" id="{8F60AD64-407E-4841-8F27-BFA68FCD4074}"/>
              </a:ext>
            </a:extLst>
          </p:cNvPr>
          <p:cNvPicPr>
            <a:picLocks noChangeAspect="1"/>
          </p:cNvPicPr>
          <p:nvPr/>
        </p:nvPicPr>
        <p:blipFill>
          <a:blip r:embed="rId3"/>
          <a:stretch>
            <a:fillRect/>
          </a:stretch>
        </p:blipFill>
        <p:spPr>
          <a:xfrm>
            <a:off x="1787865" y="1535790"/>
            <a:ext cx="8616269" cy="4413416"/>
          </a:xfrm>
          <a:prstGeom prst="rect">
            <a:avLst/>
          </a:prstGeom>
        </p:spPr>
      </p:pic>
      <p:pic>
        <p:nvPicPr>
          <p:cNvPr id="14" name="图片 13">
            <a:extLst>
              <a:ext uri="{FF2B5EF4-FFF2-40B4-BE49-F238E27FC236}">
                <a16:creationId xmlns:a16="http://schemas.microsoft.com/office/drawing/2014/main" id="{D40BC615-5E4F-47FE-AF63-2ACCF5455A4C}"/>
              </a:ext>
            </a:extLst>
          </p:cNvPr>
          <p:cNvPicPr>
            <a:picLocks noChangeAspect="1"/>
          </p:cNvPicPr>
          <p:nvPr/>
        </p:nvPicPr>
        <p:blipFill>
          <a:blip r:embed="rId4"/>
          <a:stretch>
            <a:fillRect/>
          </a:stretch>
        </p:blipFill>
        <p:spPr>
          <a:xfrm>
            <a:off x="3186006" y="6087472"/>
            <a:ext cx="6495238" cy="647619"/>
          </a:xfrm>
          <a:prstGeom prst="rect">
            <a:avLst/>
          </a:prstGeom>
        </p:spPr>
      </p:pic>
    </p:spTree>
    <p:extLst>
      <p:ext uri="{BB962C8B-B14F-4D97-AF65-F5344CB8AC3E}">
        <p14:creationId xmlns:p14="http://schemas.microsoft.com/office/powerpoint/2010/main" val="1729698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Experiments</a:t>
            </a:r>
          </a:p>
        </p:txBody>
      </p:sp>
      <p:sp>
        <p:nvSpPr>
          <p:cNvPr id="6" name="矩形 5">
            <a:extLst>
              <a:ext uri="{FF2B5EF4-FFF2-40B4-BE49-F238E27FC236}">
                <a16:creationId xmlns:a16="http://schemas.microsoft.com/office/drawing/2014/main" id="{A0BB005A-68A5-4C66-8FBB-E6A3F322AFE0}"/>
              </a:ext>
            </a:extLst>
          </p:cNvPr>
          <p:cNvSpPr/>
          <p:nvPr/>
        </p:nvSpPr>
        <p:spPr>
          <a:xfrm>
            <a:off x="0" y="153579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pic>
        <p:nvPicPr>
          <p:cNvPr id="5" name="图片 4">
            <a:extLst>
              <a:ext uri="{FF2B5EF4-FFF2-40B4-BE49-F238E27FC236}">
                <a16:creationId xmlns:a16="http://schemas.microsoft.com/office/drawing/2014/main" id="{EFB518F6-1CD3-4B16-B1C9-61E5E714C857}"/>
              </a:ext>
            </a:extLst>
          </p:cNvPr>
          <p:cNvPicPr>
            <a:picLocks noChangeAspect="1"/>
          </p:cNvPicPr>
          <p:nvPr/>
        </p:nvPicPr>
        <p:blipFill>
          <a:blip r:embed="rId3"/>
          <a:stretch>
            <a:fillRect/>
          </a:stretch>
        </p:blipFill>
        <p:spPr>
          <a:xfrm>
            <a:off x="446304" y="2052810"/>
            <a:ext cx="11201745" cy="3170720"/>
          </a:xfrm>
          <a:prstGeom prst="rect">
            <a:avLst/>
          </a:prstGeom>
        </p:spPr>
      </p:pic>
    </p:spTree>
    <p:extLst>
      <p:ext uri="{BB962C8B-B14F-4D97-AF65-F5344CB8AC3E}">
        <p14:creationId xmlns:p14="http://schemas.microsoft.com/office/powerpoint/2010/main" val="364443000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2551</TotalTime>
  <Words>628</Words>
  <Application>Microsoft Office PowerPoint</Application>
  <PresentationFormat>宽屏</PresentationFormat>
  <Paragraphs>57</Paragraphs>
  <Slides>14</Slides>
  <Notes>14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14</vt:i4>
      </vt:variant>
    </vt:vector>
  </HeadingPairs>
  <TitlesOfParts>
    <vt:vector size="26" baseType="lpstr">
      <vt:lpstr>Bahnschrift Condensed</vt:lpstr>
      <vt:lpstr>NimbusMonL-Regu</vt:lpstr>
      <vt:lpstr>等线</vt:lpstr>
      <vt:lpstr>黑体</vt:lpstr>
      <vt:lpstr>华康俪金黑W8(P)</vt:lpstr>
      <vt:lpstr>楷体</vt:lpstr>
      <vt:lpstr>宋体</vt:lpstr>
      <vt:lpstr>Arial</vt:lpstr>
      <vt:lpstr>Gill Sans Ultra Bold</vt:lpstr>
      <vt:lpstr>Times New Roman</vt:lpstr>
      <vt:lpstr>Wingdings</vt:lpstr>
      <vt:lpstr>Office 主题​​</vt:lpstr>
      <vt:lpstr>PowerPoint 演示文稿</vt:lpstr>
      <vt:lpstr>Outline</vt:lpstr>
      <vt:lpstr>PowerPoint 演示文稿</vt:lpstr>
      <vt:lpstr>Motivation</vt:lpstr>
      <vt:lpstr>Approach</vt:lpstr>
      <vt:lpstr>PowerPoint 演示文稿</vt:lpstr>
      <vt:lpstr>PowerPoint 演示文稿</vt:lpstr>
      <vt:lpstr>Approach</vt:lpstr>
      <vt:lpstr>Experiments</vt:lpstr>
      <vt:lpstr>Experiments</vt:lpstr>
      <vt:lpstr>Experiments</vt:lpstr>
      <vt:lpstr>Experiments</vt:lpstr>
      <vt:lpstr>Experiments</vt:lpstr>
      <vt:lpstr>Conclusion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1 23</cp:lastModifiedBy>
  <cp:revision>1263</cp:revision>
  <dcterms:created xsi:type="dcterms:W3CDTF">2017-04-22T07:59:00Z</dcterms:created>
  <dcterms:modified xsi:type="dcterms:W3CDTF">2020-12-21T12:47:09Z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